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BAD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B1E8A1-6DA8-4496-BCE8-03ED561CC4E5}"/>
              </a:ext>
            </a:extLst>
          </p:cNvPr>
          <p:cNvSpPr>
            <a:spLocks noGrp="1"/>
          </p:cNvSpPr>
          <p:nvPr>
            <p:ph type="ctrTitle"/>
          </p:nvPr>
        </p:nvSpPr>
        <p:spPr>
          <a:xfrm>
            <a:off x="838200" y="365760"/>
            <a:ext cx="10515600" cy="2890202"/>
          </a:xfrm>
        </p:spPr>
        <p:txBody>
          <a:bodyPr anchor="b">
            <a:normAutofit/>
          </a:bodyPr>
          <a:lstStyle>
            <a:lvl1pPr algn="l">
              <a:defRPr sz="6600"/>
            </a:lvl1pPr>
          </a:lstStyle>
          <a:p>
            <a:r>
              <a:rPr lang="en-US" dirty="0"/>
              <a:t>Click to edit Master title style</a:t>
            </a:r>
          </a:p>
        </p:txBody>
      </p:sp>
      <p:sp>
        <p:nvSpPr>
          <p:cNvPr id="3" name="Subtitle 2">
            <a:extLst>
              <a:ext uri="{FF2B5EF4-FFF2-40B4-BE49-F238E27FC236}">
                <a16:creationId xmlns:a16="http://schemas.microsoft.com/office/drawing/2014/main" id="{3EB24CCC-3D44-4BB5-AA35-A21607EF69A4}"/>
              </a:ext>
            </a:extLst>
          </p:cNvPr>
          <p:cNvSpPr>
            <a:spLocks noGrp="1"/>
          </p:cNvSpPr>
          <p:nvPr>
            <p:ph type="subTitle" idx="1"/>
          </p:nvPr>
        </p:nvSpPr>
        <p:spPr>
          <a:xfrm>
            <a:off x="838200" y="3506150"/>
            <a:ext cx="10515600" cy="2483488"/>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301F80F6-1855-44E9-BA95-5E00A06E786D}"/>
              </a:ext>
            </a:extLst>
          </p:cNvPr>
          <p:cNvSpPr>
            <a:spLocks noGrp="1"/>
          </p:cNvSpPr>
          <p:nvPr>
            <p:ph type="dt" sz="half" idx="10"/>
          </p:nvPr>
        </p:nvSpPr>
        <p:spPr/>
        <p:txBody>
          <a:bodyPr/>
          <a:lstStyle/>
          <a:p>
            <a:fld id="{FD2766A6-3C10-4AB8-86A1-BB1F0CDA7EFE}" type="datetimeFigureOut">
              <a:rPr lang="en-US" smtClean="0"/>
              <a:t>1/23/2024</a:t>
            </a:fld>
            <a:endParaRPr lang="en-US"/>
          </a:p>
        </p:txBody>
      </p:sp>
      <p:sp>
        <p:nvSpPr>
          <p:cNvPr id="5" name="Footer Placeholder 4">
            <a:extLst>
              <a:ext uri="{FF2B5EF4-FFF2-40B4-BE49-F238E27FC236}">
                <a16:creationId xmlns:a16="http://schemas.microsoft.com/office/drawing/2014/main" id="{873D7FFD-570A-4968-B943-AF87BB679D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CCE6A8-0665-4714-B241-6AFBA8C6F807}"/>
              </a:ext>
            </a:extLst>
          </p:cNvPr>
          <p:cNvSpPr>
            <a:spLocks noGrp="1"/>
          </p:cNvSpPr>
          <p:nvPr>
            <p:ph type="sldNum" sz="quarter" idx="12"/>
          </p:nvPr>
        </p:nvSpPr>
        <p:spPr/>
        <p:txBody>
          <a:bodyPr/>
          <a:lstStyle/>
          <a:p>
            <a:fld id="{D3060201-1C40-4B39-813D-5CD9493BAEED}" type="slidenum">
              <a:rPr lang="en-US" smtClean="0"/>
              <a:t>‹#›</a:t>
            </a:fld>
            <a:endParaRPr lang="en-US"/>
          </a:p>
        </p:txBody>
      </p:sp>
    </p:spTree>
    <p:extLst>
      <p:ext uri="{BB962C8B-B14F-4D97-AF65-F5344CB8AC3E}">
        <p14:creationId xmlns:p14="http://schemas.microsoft.com/office/powerpoint/2010/main" val="943564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926EC-DC54-4882-9D58-F201EA25C4B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5804E7C-4CBA-49AF-B24C-1A1FF51C21B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D3C727-C0C7-4BBA-9CF5-6C1FAC76B10C}"/>
              </a:ext>
            </a:extLst>
          </p:cNvPr>
          <p:cNvSpPr>
            <a:spLocks noGrp="1"/>
          </p:cNvSpPr>
          <p:nvPr>
            <p:ph type="dt" sz="half" idx="10"/>
          </p:nvPr>
        </p:nvSpPr>
        <p:spPr/>
        <p:txBody>
          <a:bodyPr/>
          <a:lstStyle/>
          <a:p>
            <a:fld id="{FD2766A6-3C10-4AB8-86A1-BB1F0CDA7EFE}" type="datetimeFigureOut">
              <a:rPr lang="en-US" smtClean="0"/>
              <a:t>1/23/2024</a:t>
            </a:fld>
            <a:endParaRPr lang="en-US"/>
          </a:p>
        </p:txBody>
      </p:sp>
      <p:sp>
        <p:nvSpPr>
          <p:cNvPr id="5" name="Footer Placeholder 4">
            <a:extLst>
              <a:ext uri="{FF2B5EF4-FFF2-40B4-BE49-F238E27FC236}">
                <a16:creationId xmlns:a16="http://schemas.microsoft.com/office/drawing/2014/main" id="{34603986-C5B4-4956-AC6F-4F36186B83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45F941-E847-4C51-97D6-21066B26EB26}"/>
              </a:ext>
            </a:extLst>
          </p:cNvPr>
          <p:cNvSpPr>
            <a:spLocks noGrp="1"/>
          </p:cNvSpPr>
          <p:nvPr>
            <p:ph type="sldNum" sz="quarter" idx="12"/>
          </p:nvPr>
        </p:nvSpPr>
        <p:spPr/>
        <p:txBody>
          <a:bodyPr/>
          <a:lstStyle/>
          <a:p>
            <a:fld id="{D3060201-1C40-4B39-813D-5CD9493BAEED}" type="slidenum">
              <a:rPr lang="en-US" smtClean="0"/>
              <a:t>‹#›</a:t>
            </a:fld>
            <a:endParaRPr lang="en-US"/>
          </a:p>
        </p:txBody>
      </p:sp>
    </p:spTree>
    <p:extLst>
      <p:ext uri="{BB962C8B-B14F-4D97-AF65-F5344CB8AC3E}">
        <p14:creationId xmlns:p14="http://schemas.microsoft.com/office/powerpoint/2010/main" val="478287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E0338D2-D9EE-4B67-97C1-08ABD574530B}"/>
              </a:ext>
            </a:extLst>
          </p:cNvPr>
          <p:cNvSpPr>
            <a:spLocks noGrp="1"/>
          </p:cNvSpPr>
          <p:nvPr>
            <p:ph type="title" orient="vert"/>
          </p:nvPr>
        </p:nvSpPr>
        <p:spPr>
          <a:xfrm>
            <a:off x="7353848" y="365125"/>
            <a:ext cx="3999952" cy="5811838"/>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274B1422-6C1E-4422-80E8-34B0092FBF05}"/>
              </a:ext>
            </a:extLst>
          </p:cNvPr>
          <p:cNvSpPr>
            <a:spLocks noGrp="1"/>
          </p:cNvSpPr>
          <p:nvPr>
            <p:ph type="body" orient="vert" idx="1"/>
          </p:nvPr>
        </p:nvSpPr>
        <p:spPr>
          <a:xfrm>
            <a:off x="838200" y="365125"/>
            <a:ext cx="626546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73C8B53C-3084-4BC0-A80E-DB41C04C6258}"/>
              </a:ext>
            </a:extLst>
          </p:cNvPr>
          <p:cNvSpPr>
            <a:spLocks noGrp="1"/>
          </p:cNvSpPr>
          <p:nvPr>
            <p:ph type="dt" sz="half" idx="10"/>
          </p:nvPr>
        </p:nvSpPr>
        <p:spPr/>
        <p:txBody>
          <a:bodyPr/>
          <a:lstStyle/>
          <a:p>
            <a:fld id="{FD2766A6-3C10-4AB8-86A1-BB1F0CDA7EFE}" type="datetimeFigureOut">
              <a:rPr lang="en-US" smtClean="0"/>
              <a:t>1/23/2024</a:t>
            </a:fld>
            <a:endParaRPr lang="en-US"/>
          </a:p>
        </p:txBody>
      </p:sp>
      <p:sp>
        <p:nvSpPr>
          <p:cNvPr id="5" name="Footer Placeholder 4">
            <a:extLst>
              <a:ext uri="{FF2B5EF4-FFF2-40B4-BE49-F238E27FC236}">
                <a16:creationId xmlns:a16="http://schemas.microsoft.com/office/drawing/2014/main" id="{8276BFDE-DC70-4A6E-90B8-337FC47254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C3578F-39AE-4F6F-9614-32EF672E616D}"/>
              </a:ext>
            </a:extLst>
          </p:cNvPr>
          <p:cNvSpPr>
            <a:spLocks noGrp="1"/>
          </p:cNvSpPr>
          <p:nvPr>
            <p:ph type="sldNum" sz="quarter" idx="12"/>
          </p:nvPr>
        </p:nvSpPr>
        <p:spPr/>
        <p:txBody>
          <a:bodyPr/>
          <a:lstStyle/>
          <a:p>
            <a:fld id="{D3060201-1C40-4B39-813D-5CD9493BAEED}" type="slidenum">
              <a:rPr lang="en-US" smtClean="0"/>
              <a:t>‹#›</a:t>
            </a:fld>
            <a:endParaRPr lang="en-US"/>
          </a:p>
        </p:txBody>
      </p:sp>
    </p:spTree>
    <p:extLst>
      <p:ext uri="{BB962C8B-B14F-4D97-AF65-F5344CB8AC3E}">
        <p14:creationId xmlns:p14="http://schemas.microsoft.com/office/powerpoint/2010/main" val="1685947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2A8A8-ECDA-4018-ABB4-CC22892BE88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B90AE7C-51AF-4F0E-B5A3-8C7E1026C274}"/>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5F28C09-A717-49AB-B60E-433BC469258F}"/>
              </a:ext>
            </a:extLst>
          </p:cNvPr>
          <p:cNvSpPr>
            <a:spLocks noGrp="1"/>
          </p:cNvSpPr>
          <p:nvPr>
            <p:ph type="dt" sz="half" idx="10"/>
          </p:nvPr>
        </p:nvSpPr>
        <p:spPr/>
        <p:txBody>
          <a:bodyPr/>
          <a:lstStyle/>
          <a:p>
            <a:fld id="{FD2766A6-3C10-4AB8-86A1-BB1F0CDA7EFE}" type="datetimeFigureOut">
              <a:rPr lang="en-US" smtClean="0"/>
              <a:t>1/23/2024</a:t>
            </a:fld>
            <a:endParaRPr lang="en-US"/>
          </a:p>
        </p:txBody>
      </p:sp>
      <p:sp>
        <p:nvSpPr>
          <p:cNvPr id="5" name="Footer Placeholder 4">
            <a:extLst>
              <a:ext uri="{FF2B5EF4-FFF2-40B4-BE49-F238E27FC236}">
                <a16:creationId xmlns:a16="http://schemas.microsoft.com/office/drawing/2014/main" id="{1D11A47A-6E5A-4754-8B43-9CE556160B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ACA1EB-7AC7-4F86-90C0-AA980D887225}"/>
              </a:ext>
            </a:extLst>
          </p:cNvPr>
          <p:cNvSpPr>
            <a:spLocks noGrp="1"/>
          </p:cNvSpPr>
          <p:nvPr>
            <p:ph type="sldNum" sz="quarter" idx="12"/>
          </p:nvPr>
        </p:nvSpPr>
        <p:spPr/>
        <p:txBody>
          <a:bodyPr/>
          <a:lstStyle/>
          <a:p>
            <a:fld id="{D3060201-1C40-4B39-813D-5CD9493BAEED}" type="slidenum">
              <a:rPr lang="en-US" smtClean="0"/>
              <a:t>‹#›</a:t>
            </a:fld>
            <a:endParaRPr lang="en-US"/>
          </a:p>
        </p:txBody>
      </p:sp>
    </p:spTree>
    <p:extLst>
      <p:ext uri="{BB962C8B-B14F-4D97-AF65-F5344CB8AC3E}">
        <p14:creationId xmlns:p14="http://schemas.microsoft.com/office/powerpoint/2010/main" val="4100440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95957-C46F-4F17-BC8C-6507E676E916}"/>
              </a:ext>
            </a:extLst>
          </p:cNvPr>
          <p:cNvSpPr>
            <a:spLocks noGrp="1"/>
          </p:cNvSpPr>
          <p:nvPr>
            <p:ph type="title"/>
          </p:nvPr>
        </p:nvSpPr>
        <p:spPr>
          <a:xfrm>
            <a:off x="831850" y="365760"/>
            <a:ext cx="10515600" cy="3827868"/>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98D9661B-6633-4C8B-8B9C-E514DF851D3E}"/>
              </a:ext>
            </a:extLst>
          </p:cNvPr>
          <p:cNvSpPr>
            <a:spLocks noGrp="1"/>
          </p:cNvSpPr>
          <p:nvPr>
            <p:ph type="body" idx="1"/>
          </p:nvPr>
        </p:nvSpPr>
        <p:spPr>
          <a:xfrm>
            <a:off x="831850" y="4443817"/>
            <a:ext cx="10515600" cy="1645834"/>
          </a:xfrm>
        </p:spPr>
        <p:txBody>
          <a:bodyPr/>
          <a:lstStyle>
            <a:lvl1pPr marL="0" indent="0">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4B6274BF-C1CD-4709-B0A0-E9407DBEA73C}"/>
              </a:ext>
            </a:extLst>
          </p:cNvPr>
          <p:cNvSpPr>
            <a:spLocks noGrp="1"/>
          </p:cNvSpPr>
          <p:nvPr>
            <p:ph type="dt" sz="half" idx="10"/>
          </p:nvPr>
        </p:nvSpPr>
        <p:spPr/>
        <p:txBody>
          <a:bodyPr/>
          <a:lstStyle/>
          <a:p>
            <a:fld id="{FD2766A6-3C10-4AB8-86A1-BB1F0CDA7EFE}" type="datetimeFigureOut">
              <a:rPr lang="en-US" smtClean="0"/>
              <a:t>1/23/2024</a:t>
            </a:fld>
            <a:endParaRPr lang="en-US"/>
          </a:p>
        </p:txBody>
      </p:sp>
      <p:sp>
        <p:nvSpPr>
          <p:cNvPr id="5" name="Footer Placeholder 4">
            <a:extLst>
              <a:ext uri="{FF2B5EF4-FFF2-40B4-BE49-F238E27FC236}">
                <a16:creationId xmlns:a16="http://schemas.microsoft.com/office/drawing/2014/main" id="{CC9ADB94-0A5B-4B56-B0B1-1FF5580A47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CA668A-35AE-4CDF-AC4C-2BEEA9EE80F8}"/>
              </a:ext>
            </a:extLst>
          </p:cNvPr>
          <p:cNvSpPr>
            <a:spLocks noGrp="1"/>
          </p:cNvSpPr>
          <p:nvPr>
            <p:ph type="sldNum" sz="quarter" idx="12"/>
          </p:nvPr>
        </p:nvSpPr>
        <p:spPr/>
        <p:txBody>
          <a:bodyPr/>
          <a:lstStyle/>
          <a:p>
            <a:fld id="{D3060201-1C40-4B39-813D-5CD9493BAEED}" type="slidenum">
              <a:rPr lang="en-US" smtClean="0"/>
              <a:t>‹#›</a:t>
            </a:fld>
            <a:endParaRPr lang="en-US"/>
          </a:p>
        </p:txBody>
      </p:sp>
    </p:spTree>
    <p:extLst>
      <p:ext uri="{BB962C8B-B14F-4D97-AF65-F5344CB8AC3E}">
        <p14:creationId xmlns:p14="http://schemas.microsoft.com/office/powerpoint/2010/main" val="3860428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7F1FD-0E96-4963-9F09-92861572BB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979E5F0-B650-4AFF-B90E-23B378684D66}"/>
              </a:ext>
            </a:extLst>
          </p:cNvPr>
          <p:cNvSpPr>
            <a:spLocks noGrp="1"/>
          </p:cNvSpPr>
          <p:nvPr>
            <p:ph sz="half" idx="1"/>
          </p:nvPr>
        </p:nvSpPr>
        <p:spPr>
          <a:xfrm>
            <a:off x="838200" y="1940876"/>
            <a:ext cx="5181600" cy="423608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82D1747B-302D-476E-8F4F-E4B114C6624E}"/>
              </a:ext>
            </a:extLst>
          </p:cNvPr>
          <p:cNvSpPr>
            <a:spLocks noGrp="1"/>
          </p:cNvSpPr>
          <p:nvPr>
            <p:ph sz="half" idx="2"/>
          </p:nvPr>
        </p:nvSpPr>
        <p:spPr>
          <a:xfrm>
            <a:off x="6172200" y="1940876"/>
            <a:ext cx="5181600" cy="42360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740577D-22F7-4958-BB3D-6C9265EA1964}"/>
              </a:ext>
            </a:extLst>
          </p:cNvPr>
          <p:cNvSpPr>
            <a:spLocks noGrp="1"/>
          </p:cNvSpPr>
          <p:nvPr>
            <p:ph type="dt" sz="half" idx="10"/>
          </p:nvPr>
        </p:nvSpPr>
        <p:spPr/>
        <p:txBody>
          <a:bodyPr/>
          <a:lstStyle/>
          <a:p>
            <a:fld id="{FD2766A6-3C10-4AB8-86A1-BB1F0CDA7EFE}" type="datetimeFigureOut">
              <a:rPr lang="en-US" smtClean="0"/>
              <a:t>1/23/2024</a:t>
            </a:fld>
            <a:endParaRPr lang="en-US"/>
          </a:p>
        </p:txBody>
      </p:sp>
      <p:sp>
        <p:nvSpPr>
          <p:cNvPr id="6" name="Footer Placeholder 5">
            <a:extLst>
              <a:ext uri="{FF2B5EF4-FFF2-40B4-BE49-F238E27FC236}">
                <a16:creationId xmlns:a16="http://schemas.microsoft.com/office/drawing/2014/main" id="{71EC5B46-A8FB-4683-9618-3F6E073839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87887BD-93E9-4181-9D7F-940C3E1730FF}"/>
              </a:ext>
            </a:extLst>
          </p:cNvPr>
          <p:cNvSpPr>
            <a:spLocks noGrp="1"/>
          </p:cNvSpPr>
          <p:nvPr>
            <p:ph type="sldNum" sz="quarter" idx="12"/>
          </p:nvPr>
        </p:nvSpPr>
        <p:spPr/>
        <p:txBody>
          <a:bodyPr/>
          <a:lstStyle/>
          <a:p>
            <a:fld id="{D3060201-1C40-4B39-813D-5CD9493BAEED}" type="slidenum">
              <a:rPr lang="en-US" smtClean="0"/>
              <a:t>‹#›</a:t>
            </a:fld>
            <a:endParaRPr lang="en-US"/>
          </a:p>
        </p:txBody>
      </p:sp>
    </p:spTree>
    <p:extLst>
      <p:ext uri="{BB962C8B-B14F-4D97-AF65-F5344CB8AC3E}">
        <p14:creationId xmlns:p14="http://schemas.microsoft.com/office/powerpoint/2010/main" val="4248117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263D79-FA27-4567-9032-AF722733E10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977C1BF-703F-4992-BB0C-EB1E579C7410}"/>
              </a:ext>
            </a:extLst>
          </p:cNvPr>
          <p:cNvSpPr>
            <a:spLocks noGrp="1"/>
          </p:cNvSpPr>
          <p:nvPr>
            <p:ph type="body" idx="1"/>
          </p:nvPr>
        </p:nvSpPr>
        <p:spPr>
          <a:xfrm>
            <a:off x="839788" y="1951823"/>
            <a:ext cx="5157787" cy="823912"/>
          </a:xfrm>
        </p:spPr>
        <p:txBody>
          <a:bodyPr anchor="b"/>
          <a:lstStyle>
            <a:lvl1pPr marL="0" indent="0">
              <a:buNone/>
              <a:defRPr lang="en-US" sz="2400" b="0" i="1" kern="120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C2B2FCE1-6DC0-43B5-8016-89FD4AF5ABD2}"/>
              </a:ext>
            </a:extLst>
          </p:cNvPr>
          <p:cNvSpPr>
            <a:spLocks noGrp="1"/>
          </p:cNvSpPr>
          <p:nvPr>
            <p:ph sz="half" idx="2"/>
          </p:nvPr>
        </p:nvSpPr>
        <p:spPr>
          <a:xfrm>
            <a:off x="839788" y="2954741"/>
            <a:ext cx="5157787" cy="323492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162FED7A-67D0-43CC-889A-25F8849647F1}"/>
              </a:ext>
            </a:extLst>
          </p:cNvPr>
          <p:cNvSpPr>
            <a:spLocks noGrp="1"/>
          </p:cNvSpPr>
          <p:nvPr>
            <p:ph type="body" sz="quarter" idx="3"/>
          </p:nvPr>
        </p:nvSpPr>
        <p:spPr>
          <a:xfrm>
            <a:off x="6172200" y="1951823"/>
            <a:ext cx="5183188" cy="823912"/>
          </a:xfrm>
        </p:spPr>
        <p:txBody>
          <a:bodyPr anchor="b"/>
          <a:lstStyle>
            <a:lvl1pPr marL="0" indent="0">
              <a:buNone/>
              <a:defRPr lang="en-US" sz="2400" b="0" i="1" kern="120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731C176-48F2-44EC-B3A2-A144403D57FB}"/>
              </a:ext>
            </a:extLst>
          </p:cNvPr>
          <p:cNvSpPr>
            <a:spLocks noGrp="1"/>
          </p:cNvSpPr>
          <p:nvPr>
            <p:ph sz="quarter" idx="4"/>
          </p:nvPr>
        </p:nvSpPr>
        <p:spPr>
          <a:xfrm>
            <a:off x="6172200" y="2954741"/>
            <a:ext cx="5183188" cy="32349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B9187B8-AC48-4FE7-8658-8A31E37311F6}"/>
              </a:ext>
            </a:extLst>
          </p:cNvPr>
          <p:cNvSpPr>
            <a:spLocks noGrp="1"/>
          </p:cNvSpPr>
          <p:nvPr>
            <p:ph type="dt" sz="half" idx="10"/>
          </p:nvPr>
        </p:nvSpPr>
        <p:spPr/>
        <p:txBody>
          <a:bodyPr/>
          <a:lstStyle/>
          <a:p>
            <a:fld id="{FD2766A6-3C10-4AB8-86A1-BB1F0CDA7EFE}" type="datetimeFigureOut">
              <a:rPr lang="en-US" smtClean="0"/>
              <a:t>1/23/2024</a:t>
            </a:fld>
            <a:endParaRPr lang="en-US"/>
          </a:p>
        </p:txBody>
      </p:sp>
      <p:sp>
        <p:nvSpPr>
          <p:cNvPr id="8" name="Footer Placeholder 7">
            <a:extLst>
              <a:ext uri="{FF2B5EF4-FFF2-40B4-BE49-F238E27FC236}">
                <a16:creationId xmlns:a16="http://schemas.microsoft.com/office/drawing/2014/main" id="{7CCAB465-E22E-45DC-89C9-406121BCED6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2F9D1CF-F964-4405-8677-5F9E2A028785}"/>
              </a:ext>
            </a:extLst>
          </p:cNvPr>
          <p:cNvSpPr>
            <a:spLocks noGrp="1"/>
          </p:cNvSpPr>
          <p:nvPr>
            <p:ph type="sldNum" sz="quarter" idx="12"/>
          </p:nvPr>
        </p:nvSpPr>
        <p:spPr/>
        <p:txBody>
          <a:bodyPr/>
          <a:lstStyle/>
          <a:p>
            <a:fld id="{D3060201-1C40-4B39-813D-5CD9493BAEED}" type="slidenum">
              <a:rPr lang="en-US" smtClean="0"/>
              <a:t>‹#›</a:t>
            </a:fld>
            <a:endParaRPr lang="en-US"/>
          </a:p>
        </p:txBody>
      </p:sp>
    </p:spTree>
    <p:extLst>
      <p:ext uri="{BB962C8B-B14F-4D97-AF65-F5344CB8AC3E}">
        <p14:creationId xmlns:p14="http://schemas.microsoft.com/office/powerpoint/2010/main" val="590522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A3453-DD0F-41C0-8F4A-5DC343F5EB1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04E6313-506F-4456-B3D9-D9655538F9FB}"/>
              </a:ext>
            </a:extLst>
          </p:cNvPr>
          <p:cNvSpPr>
            <a:spLocks noGrp="1"/>
          </p:cNvSpPr>
          <p:nvPr>
            <p:ph type="dt" sz="half" idx="10"/>
          </p:nvPr>
        </p:nvSpPr>
        <p:spPr/>
        <p:txBody>
          <a:bodyPr/>
          <a:lstStyle/>
          <a:p>
            <a:fld id="{FD2766A6-3C10-4AB8-86A1-BB1F0CDA7EFE}" type="datetimeFigureOut">
              <a:rPr lang="en-US" smtClean="0"/>
              <a:t>1/23/2024</a:t>
            </a:fld>
            <a:endParaRPr lang="en-US"/>
          </a:p>
        </p:txBody>
      </p:sp>
      <p:sp>
        <p:nvSpPr>
          <p:cNvPr id="4" name="Footer Placeholder 3">
            <a:extLst>
              <a:ext uri="{FF2B5EF4-FFF2-40B4-BE49-F238E27FC236}">
                <a16:creationId xmlns:a16="http://schemas.microsoft.com/office/drawing/2014/main" id="{E8F26068-7707-41EC-93EF-A24CAF8FFDB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29C8A3C-8C01-4039-B47B-57D8497587A5}"/>
              </a:ext>
            </a:extLst>
          </p:cNvPr>
          <p:cNvSpPr>
            <a:spLocks noGrp="1"/>
          </p:cNvSpPr>
          <p:nvPr>
            <p:ph type="sldNum" sz="quarter" idx="12"/>
          </p:nvPr>
        </p:nvSpPr>
        <p:spPr/>
        <p:txBody>
          <a:bodyPr/>
          <a:lstStyle/>
          <a:p>
            <a:fld id="{D3060201-1C40-4B39-813D-5CD9493BAEED}" type="slidenum">
              <a:rPr lang="en-US" smtClean="0"/>
              <a:t>‹#›</a:t>
            </a:fld>
            <a:endParaRPr lang="en-US"/>
          </a:p>
        </p:txBody>
      </p:sp>
    </p:spTree>
    <p:extLst>
      <p:ext uri="{BB962C8B-B14F-4D97-AF65-F5344CB8AC3E}">
        <p14:creationId xmlns:p14="http://schemas.microsoft.com/office/powerpoint/2010/main" val="2527773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0892633-8C77-419D-B24D-2B3D44DBA556}"/>
              </a:ext>
            </a:extLst>
          </p:cNvPr>
          <p:cNvSpPr>
            <a:spLocks noGrp="1"/>
          </p:cNvSpPr>
          <p:nvPr>
            <p:ph type="dt" sz="half" idx="10"/>
          </p:nvPr>
        </p:nvSpPr>
        <p:spPr/>
        <p:txBody>
          <a:bodyPr/>
          <a:lstStyle/>
          <a:p>
            <a:fld id="{FD2766A6-3C10-4AB8-86A1-BB1F0CDA7EFE}" type="datetimeFigureOut">
              <a:rPr lang="en-US" smtClean="0"/>
              <a:t>1/23/2024</a:t>
            </a:fld>
            <a:endParaRPr lang="en-US"/>
          </a:p>
        </p:txBody>
      </p:sp>
      <p:sp>
        <p:nvSpPr>
          <p:cNvPr id="3" name="Footer Placeholder 2">
            <a:extLst>
              <a:ext uri="{FF2B5EF4-FFF2-40B4-BE49-F238E27FC236}">
                <a16:creationId xmlns:a16="http://schemas.microsoft.com/office/drawing/2014/main" id="{FD149D59-0A88-4A14-A740-4CCD9B52649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0A3DEF9-802F-444E-92D2-397862EEAB07}"/>
              </a:ext>
            </a:extLst>
          </p:cNvPr>
          <p:cNvSpPr>
            <a:spLocks noGrp="1"/>
          </p:cNvSpPr>
          <p:nvPr>
            <p:ph type="sldNum" sz="quarter" idx="12"/>
          </p:nvPr>
        </p:nvSpPr>
        <p:spPr/>
        <p:txBody>
          <a:bodyPr/>
          <a:lstStyle/>
          <a:p>
            <a:fld id="{D3060201-1C40-4B39-813D-5CD9493BAEED}" type="slidenum">
              <a:rPr lang="en-US" smtClean="0"/>
              <a:t>‹#›</a:t>
            </a:fld>
            <a:endParaRPr lang="en-US"/>
          </a:p>
        </p:txBody>
      </p:sp>
    </p:spTree>
    <p:extLst>
      <p:ext uri="{BB962C8B-B14F-4D97-AF65-F5344CB8AC3E}">
        <p14:creationId xmlns:p14="http://schemas.microsoft.com/office/powerpoint/2010/main" val="1592398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23C20-3881-4F15-94F7-9D7B9F9E357A}"/>
              </a:ext>
            </a:extLst>
          </p:cNvPr>
          <p:cNvSpPr>
            <a:spLocks noGrp="1"/>
          </p:cNvSpPr>
          <p:nvPr>
            <p:ph type="title"/>
          </p:nvPr>
        </p:nvSpPr>
        <p:spPr>
          <a:xfrm>
            <a:off x="839788" y="457200"/>
            <a:ext cx="4343400" cy="2971800"/>
          </a:xfrm>
        </p:spPr>
        <p:txBody>
          <a:bodyPr anchor="b">
            <a:noAutofit/>
          </a:bodyPr>
          <a:lstStyle>
            <a:lvl1pPr algn="l" defTabSz="914400" rtl="0" eaLnBrk="1" latinLnBrk="0" hangingPunct="1">
              <a:lnSpc>
                <a:spcPct val="100000"/>
              </a:lnSpc>
              <a:spcBef>
                <a:spcPct val="0"/>
              </a:spcBef>
              <a:buNone/>
              <a:defRPr lang="en-US" sz="5400" kern="1200" dirty="0">
                <a:gradFill>
                  <a:gsLst>
                    <a:gs pos="100000">
                      <a:schemeClr val="tx2"/>
                    </a:gs>
                    <a:gs pos="0">
                      <a:schemeClr val="accent1"/>
                    </a:gs>
                  </a:gsLst>
                  <a:lin ang="0" scaled="1"/>
                </a:gradFill>
                <a:latin typeface="Aharoni" panose="02010803020104030203" pitchFamily="2" charset="-79"/>
                <a:ea typeface="+mn-ea"/>
                <a:cs typeface="Angsana New" panose="02020603050405020304" pitchFamily="18" charset="-34"/>
              </a:defRPr>
            </a:lvl1pPr>
          </a:lstStyle>
          <a:p>
            <a:r>
              <a:rPr lang="en-US" dirty="0"/>
              <a:t>Click to edit Master title style</a:t>
            </a:r>
          </a:p>
        </p:txBody>
      </p:sp>
      <p:sp>
        <p:nvSpPr>
          <p:cNvPr id="3" name="Content Placeholder 2">
            <a:extLst>
              <a:ext uri="{FF2B5EF4-FFF2-40B4-BE49-F238E27FC236}">
                <a16:creationId xmlns:a16="http://schemas.microsoft.com/office/drawing/2014/main" id="{B268F40F-6C2A-48EC-8F16-DA179A1DA375}"/>
              </a:ext>
            </a:extLst>
          </p:cNvPr>
          <p:cNvSpPr>
            <a:spLocks noGrp="1"/>
          </p:cNvSpPr>
          <p:nvPr>
            <p:ph idx="1"/>
          </p:nvPr>
        </p:nvSpPr>
        <p:spPr>
          <a:xfrm>
            <a:off x="5554638" y="457201"/>
            <a:ext cx="5800749" cy="5403850"/>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56736B7E-D33D-48C7-97AC-5C0D9874FE53}"/>
              </a:ext>
            </a:extLst>
          </p:cNvPr>
          <p:cNvSpPr>
            <a:spLocks noGrp="1"/>
          </p:cNvSpPr>
          <p:nvPr>
            <p:ph type="body" sz="half" idx="2"/>
          </p:nvPr>
        </p:nvSpPr>
        <p:spPr>
          <a:xfrm>
            <a:off x="839788" y="3657600"/>
            <a:ext cx="4343400" cy="2211387"/>
          </a:xfrm>
        </p:spPr>
        <p:txBody>
          <a:bodyPr>
            <a:normAutofit/>
          </a:bodyPr>
          <a:lstStyle>
            <a:lvl1pPr marL="0" indent="0">
              <a:buNone/>
              <a:defRPr lang="en-US" sz="2400" i="1" kern="1200" dirty="0" smtClean="0">
                <a:solidFill>
                  <a:schemeClr val="tx2"/>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110000"/>
              </a:lnSpc>
              <a:spcBef>
                <a:spcPts val="1000"/>
              </a:spcBef>
              <a:buFont typeface="Arial" panose="020B0604020202020204" pitchFamily="34" charset="0"/>
              <a:buNone/>
            </a:pPr>
            <a:r>
              <a:rPr lang="en-US" dirty="0"/>
              <a:t>Click to edit Master text styles</a:t>
            </a:r>
          </a:p>
        </p:txBody>
      </p:sp>
      <p:sp>
        <p:nvSpPr>
          <p:cNvPr id="5" name="Date Placeholder 4">
            <a:extLst>
              <a:ext uri="{FF2B5EF4-FFF2-40B4-BE49-F238E27FC236}">
                <a16:creationId xmlns:a16="http://schemas.microsoft.com/office/drawing/2014/main" id="{E9149BC5-FF58-463A-B4FA-F0F912F1234F}"/>
              </a:ext>
            </a:extLst>
          </p:cNvPr>
          <p:cNvSpPr>
            <a:spLocks noGrp="1"/>
          </p:cNvSpPr>
          <p:nvPr>
            <p:ph type="dt" sz="half" idx="10"/>
          </p:nvPr>
        </p:nvSpPr>
        <p:spPr/>
        <p:txBody>
          <a:bodyPr/>
          <a:lstStyle/>
          <a:p>
            <a:fld id="{FD2766A6-3C10-4AB8-86A1-BB1F0CDA7EFE}" type="datetimeFigureOut">
              <a:rPr lang="en-US" smtClean="0"/>
              <a:t>1/23/2024</a:t>
            </a:fld>
            <a:endParaRPr lang="en-US"/>
          </a:p>
        </p:txBody>
      </p:sp>
      <p:sp>
        <p:nvSpPr>
          <p:cNvPr id="6" name="Footer Placeholder 5">
            <a:extLst>
              <a:ext uri="{FF2B5EF4-FFF2-40B4-BE49-F238E27FC236}">
                <a16:creationId xmlns:a16="http://schemas.microsoft.com/office/drawing/2014/main" id="{947072D7-4A2A-407F-A084-6AE8DD0016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0D4C41C-C368-475C-BDC1-DC5B29C78005}"/>
              </a:ext>
            </a:extLst>
          </p:cNvPr>
          <p:cNvSpPr>
            <a:spLocks noGrp="1"/>
          </p:cNvSpPr>
          <p:nvPr>
            <p:ph type="sldNum" sz="quarter" idx="12"/>
          </p:nvPr>
        </p:nvSpPr>
        <p:spPr/>
        <p:txBody>
          <a:bodyPr/>
          <a:lstStyle/>
          <a:p>
            <a:fld id="{D3060201-1C40-4B39-813D-5CD9493BAEED}" type="slidenum">
              <a:rPr lang="en-US" smtClean="0"/>
              <a:t>‹#›</a:t>
            </a:fld>
            <a:endParaRPr lang="en-US"/>
          </a:p>
        </p:txBody>
      </p:sp>
    </p:spTree>
    <p:extLst>
      <p:ext uri="{BB962C8B-B14F-4D97-AF65-F5344CB8AC3E}">
        <p14:creationId xmlns:p14="http://schemas.microsoft.com/office/powerpoint/2010/main" val="1788286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F67B0-865B-44ED-9DFE-36C73B0C8B43}"/>
              </a:ext>
            </a:extLst>
          </p:cNvPr>
          <p:cNvSpPr>
            <a:spLocks noGrp="1"/>
          </p:cNvSpPr>
          <p:nvPr>
            <p:ph type="title"/>
          </p:nvPr>
        </p:nvSpPr>
        <p:spPr>
          <a:xfrm>
            <a:off x="839788" y="457200"/>
            <a:ext cx="4343400" cy="2971800"/>
          </a:xfrm>
        </p:spPr>
        <p:txBody>
          <a:bodyPr anchor="b">
            <a:noAutofit/>
          </a:bodyPr>
          <a:lstStyle>
            <a:lvl1pPr algn="l" defTabSz="914400" rtl="0" eaLnBrk="1" latinLnBrk="0" hangingPunct="1">
              <a:lnSpc>
                <a:spcPct val="100000"/>
              </a:lnSpc>
              <a:spcBef>
                <a:spcPct val="0"/>
              </a:spcBef>
              <a:buNone/>
              <a:defRPr lang="en-US" sz="5400" kern="1200" dirty="0">
                <a:gradFill>
                  <a:gsLst>
                    <a:gs pos="100000">
                      <a:schemeClr val="tx2"/>
                    </a:gs>
                    <a:gs pos="0">
                      <a:schemeClr val="accent1"/>
                    </a:gs>
                  </a:gsLst>
                  <a:lin ang="0" scaled="1"/>
                </a:gradFill>
                <a:latin typeface="Aharoni" panose="02010803020104030203" pitchFamily="2" charset="-79"/>
                <a:ea typeface="+mn-ea"/>
                <a:cs typeface="Angsana New" panose="02020603050405020304" pitchFamily="18" charset="-34"/>
              </a:defRPr>
            </a:lvl1pPr>
          </a:lstStyle>
          <a:p>
            <a:r>
              <a:rPr lang="en-US" dirty="0"/>
              <a:t>Click to edit Master title style</a:t>
            </a:r>
          </a:p>
        </p:txBody>
      </p:sp>
      <p:sp>
        <p:nvSpPr>
          <p:cNvPr id="3" name="Picture Placeholder 2">
            <a:extLst>
              <a:ext uri="{FF2B5EF4-FFF2-40B4-BE49-F238E27FC236}">
                <a16:creationId xmlns:a16="http://schemas.microsoft.com/office/drawing/2014/main" id="{B73C5CF7-138A-437C-9E0A-FF4179970319}"/>
              </a:ext>
            </a:extLst>
          </p:cNvPr>
          <p:cNvSpPr>
            <a:spLocks noGrp="1"/>
          </p:cNvSpPr>
          <p:nvPr>
            <p:ph type="pic" idx="1"/>
          </p:nvPr>
        </p:nvSpPr>
        <p:spPr>
          <a:xfrm>
            <a:off x="5561462" y="457201"/>
            <a:ext cx="5793925"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5117822-7770-4117-96A2-8D2FF0A01044}"/>
              </a:ext>
            </a:extLst>
          </p:cNvPr>
          <p:cNvSpPr>
            <a:spLocks noGrp="1"/>
          </p:cNvSpPr>
          <p:nvPr>
            <p:ph type="body" sz="half" idx="2"/>
          </p:nvPr>
        </p:nvSpPr>
        <p:spPr>
          <a:xfrm>
            <a:off x="839788" y="3664424"/>
            <a:ext cx="4343400" cy="2204564"/>
          </a:xfrm>
        </p:spPr>
        <p:txBody>
          <a:bodyPr>
            <a:normAutofit/>
          </a:bodyPr>
          <a:lstStyle>
            <a:lvl1pPr marL="0" indent="0">
              <a:buNone/>
              <a:defRPr lang="en-US" sz="2400" i="1" kern="1200" dirty="0" smtClean="0">
                <a:solidFill>
                  <a:schemeClr val="tx2"/>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110000"/>
              </a:lnSpc>
              <a:spcBef>
                <a:spcPts val="1000"/>
              </a:spcBef>
              <a:buFont typeface="Arial" panose="020B0604020202020204" pitchFamily="34" charset="0"/>
              <a:buNone/>
            </a:pPr>
            <a:r>
              <a:rPr lang="en-US" dirty="0"/>
              <a:t>Click to edit Master text styles</a:t>
            </a:r>
          </a:p>
        </p:txBody>
      </p:sp>
      <p:sp>
        <p:nvSpPr>
          <p:cNvPr id="5" name="Date Placeholder 4">
            <a:extLst>
              <a:ext uri="{FF2B5EF4-FFF2-40B4-BE49-F238E27FC236}">
                <a16:creationId xmlns:a16="http://schemas.microsoft.com/office/drawing/2014/main" id="{11295030-39C7-4814-A766-1A3E094EBA15}"/>
              </a:ext>
            </a:extLst>
          </p:cNvPr>
          <p:cNvSpPr>
            <a:spLocks noGrp="1"/>
          </p:cNvSpPr>
          <p:nvPr>
            <p:ph type="dt" sz="half" idx="10"/>
          </p:nvPr>
        </p:nvSpPr>
        <p:spPr/>
        <p:txBody>
          <a:bodyPr/>
          <a:lstStyle/>
          <a:p>
            <a:fld id="{FD2766A6-3C10-4AB8-86A1-BB1F0CDA7EFE}" type="datetimeFigureOut">
              <a:rPr lang="en-US" smtClean="0"/>
              <a:t>1/23/2024</a:t>
            </a:fld>
            <a:endParaRPr lang="en-US"/>
          </a:p>
        </p:txBody>
      </p:sp>
      <p:sp>
        <p:nvSpPr>
          <p:cNvPr id="6" name="Footer Placeholder 5">
            <a:extLst>
              <a:ext uri="{FF2B5EF4-FFF2-40B4-BE49-F238E27FC236}">
                <a16:creationId xmlns:a16="http://schemas.microsoft.com/office/drawing/2014/main" id="{B91F02CD-DC87-47B6-96C4-F6470B1D8F2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CFF531-02C2-4C1D-A692-7040378066C7}"/>
              </a:ext>
            </a:extLst>
          </p:cNvPr>
          <p:cNvSpPr>
            <a:spLocks noGrp="1"/>
          </p:cNvSpPr>
          <p:nvPr>
            <p:ph type="sldNum" sz="quarter" idx="12"/>
          </p:nvPr>
        </p:nvSpPr>
        <p:spPr/>
        <p:txBody>
          <a:bodyPr/>
          <a:lstStyle/>
          <a:p>
            <a:fld id="{D3060201-1C40-4B39-813D-5CD9493BAEED}" type="slidenum">
              <a:rPr lang="en-US" smtClean="0"/>
              <a:t>‹#›</a:t>
            </a:fld>
            <a:endParaRPr lang="en-US"/>
          </a:p>
        </p:txBody>
      </p:sp>
    </p:spTree>
    <p:extLst>
      <p:ext uri="{BB962C8B-B14F-4D97-AF65-F5344CB8AC3E}">
        <p14:creationId xmlns:p14="http://schemas.microsoft.com/office/powerpoint/2010/main" val="22297876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FBAD7"/>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B6818BD-D734-48A1-8CC0-609D11E5560E}"/>
              </a:ext>
            </a:extLst>
          </p:cNvPr>
          <p:cNvSpPr>
            <a:spLocks noGrp="1"/>
          </p:cNvSpPr>
          <p:nvPr>
            <p:ph type="title"/>
          </p:nvPr>
        </p:nvSpPr>
        <p:spPr>
          <a:xfrm>
            <a:off x="838200" y="365125"/>
            <a:ext cx="10515600" cy="1325563"/>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AF9D215A-D2A1-4903-A905-F8B06EF41B4F}"/>
              </a:ext>
            </a:extLst>
          </p:cNvPr>
          <p:cNvSpPr>
            <a:spLocks noGrp="1"/>
          </p:cNvSpPr>
          <p:nvPr>
            <p:ph type="body" idx="1"/>
          </p:nvPr>
        </p:nvSpPr>
        <p:spPr>
          <a:xfrm>
            <a:off x="838200" y="1940875"/>
            <a:ext cx="10515600" cy="423608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942B88A-7A1D-4AA1-8536-28DC13DBA5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FD2766A6-3C10-4AB8-86A1-BB1F0CDA7EFE}" type="datetimeFigureOut">
              <a:rPr lang="en-US" smtClean="0"/>
              <a:pPr/>
              <a:t>1/23/2024</a:t>
            </a:fld>
            <a:endParaRPr lang="en-US" dirty="0"/>
          </a:p>
        </p:txBody>
      </p:sp>
      <p:sp>
        <p:nvSpPr>
          <p:cNvPr id="5" name="Footer Placeholder 4">
            <a:extLst>
              <a:ext uri="{FF2B5EF4-FFF2-40B4-BE49-F238E27FC236}">
                <a16:creationId xmlns:a16="http://schemas.microsoft.com/office/drawing/2014/main" id="{B37FE925-0C4B-4BAE-9799-3A9D46D920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7ADAD54-E5C5-4D48-8592-BB22F0A851E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3060201-1C40-4B39-813D-5CD9493BAEED}" type="slidenum">
              <a:rPr lang="en-US" smtClean="0"/>
              <a:pPr/>
              <a:t>‹#›</a:t>
            </a:fld>
            <a:endParaRPr lang="en-US"/>
          </a:p>
        </p:txBody>
      </p:sp>
    </p:spTree>
    <p:extLst>
      <p:ext uri="{BB962C8B-B14F-4D97-AF65-F5344CB8AC3E}">
        <p14:creationId xmlns:p14="http://schemas.microsoft.com/office/powerpoint/2010/main" val="94978848"/>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914400" rtl="0" eaLnBrk="1" latinLnBrk="0" hangingPunct="1">
        <a:lnSpc>
          <a:spcPct val="100000"/>
        </a:lnSpc>
        <a:spcBef>
          <a:spcPct val="0"/>
        </a:spcBef>
        <a:buNone/>
        <a:defRPr lang="en-US" sz="5400" kern="1200" smtClean="0">
          <a:gradFill>
            <a:gsLst>
              <a:gs pos="100000">
                <a:schemeClr val="tx2"/>
              </a:gs>
              <a:gs pos="0">
                <a:schemeClr val="accent1"/>
              </a:gs>
            </a:gsLst>
            <a:lin ang="0" scaled="1"/>
          </a:gradFill>
          <a:latin typeface="Aharoni" panose="02010803020104030203" pitchFamily="2" charset="-79"/>
          <a:ea typeface="+mn-ea"/>
          <a:cs typeface="Angsana New" panose="02020603050405020304" pitchFamily="18" charset="-34"/>
        </a:defRPr>
      </a:lvl1pPr>
    </p:titleStyle>
    <p:bodyStyle>
      <a:lvl1pPr marL="228600" indent="-228600" algn="l" defTabSz="914400" rtl="0" eaLnBrk="1" latinLnBrk="0" hangingPunct="1">
        <a:lnSpc>
          <a:spcPct val="110000"/>
        </a:lnSpc>
        <a:spcBef>
          <a:spcPts val="1000"/>
        </a:spcBef>
        <a:buClr>
          <a:schemeClr val="tx2"/>
        </a:buClr>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Clr>
          <a:schemeClr val="tx2"/>
        </a:buClr>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Clr>
          <a:schemeClr val="tx2"/>
        </a:buClr>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Clr>
          <a:schemeClr val="tx2"/>
        </a:buClr>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Clr>
          <a:schemeClr val="tx2"/>
        </a:buClr>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voyager-blue.com/our-products/rfid-shields"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C37C960-91F5-4F61-B2CD-8A03792072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63B4B77-A01F-0F32-D41C-163343EDBADC}"/>
              </a:ext>
            </a:extLst>
          </p:cNvPr>
          <p:cNvSpPr>
            <a:spLocks noGrp="1"/>
          </p:cNvSpPr>
          <p:nvPr>
            <p:ph type="ctrTitle"/>
          </p:nvPr>
        </p:nvSpPr>
        <p:spPr>
          <a:xfrm>
            <a:off x="360727" y="596644"/>
            <a:ext cx="5310231" cy="3435606"/>
          </a:xfrm>
        </p:spPr>
        <p:txBody>
          <a:bodyPr anchor="b">
            <a:normAutofit/>
          </a:bodyPr>
          <a:lstStyle/>
          <a:p>
            <a:pPr algn="r"/>
            <a:r>
              <a:rPr lang="en-GB" b="1" dirty="0">
                <a:solidFill>
                  <a:schemeClr val="bg1"/>
                </a:solidFill>
                <a:latin typeface="Poppins" panose="00000500000000000000" pitchFamily="2" charset="0"/>
                <a:cs typeface="Poppins" panose="00000500000000000000" pitchFamily="2" charset="0"/>
              </a:rPr>
              <a:t>Which card type?</a:t>
            </a:r>
          </a:p>
        </p:txBody>
      </p:sp>
      <p:sp>
        <p:nvSpPr>
          <p:cNvPr id="3" name="Subtitle 2">
            <a:extLst>
              <a:ext uri="{FF2B5EF4-FFF2-40B4-BE49-F238E27FC236}">
                <a16:creationId xmlns:a16="http://schemas.microsoft.com/office/drawing/2014/main" id="{C5015696-692A-7BA2-7336-B8A3FE6B50B4}"/>
              </a:ext>
            </a:extLst>
          </p:cNvPr>
          <p:cNvSpPr>
            <a:spLocks noGrp="1"/>
          </p:cNvSpPr>
          <p:nvPr>
            <p:ph type="subTitle" idx="1"/>
          </p:nvPr>
        </p:nvSpPr>
        <p:spPr>
          <a:xfrm>
            <a:off x="5853675" y="3590488"/>
            <a:ext cx="5500125" cy="2670868"/>
          </a:xfrm>
        </p:spPr>
        <p:txBody>
          <a:bodyPr>
            <a:normAutofit fontScale="62500" lnSpcReduction="20000"/>
          </a:bodyPr>
          <a:lstStyle/>
          <a:p>
            <a:r>
              <a:rPr lang="en-GB" sz="2400" b="0" i="0" dirty="0">
                <a:effectLst/>
                <a:latin typeface="Poppins" panose="00000500000000000000" pitchFamily="2" charset="0"/>
              </a:rPr>
              <a:t>If you want each individual plastic card to be identical, then you simply need to select ‘</a:t>
            </a:r>
            <a:r>
              <a:rPr lang="en-GB" sz="2400" b="1" i="0" dirty="0">
                <a:effectLst/>
                <a:latin typeface="Poppins" panose="00000500000000000000" pitchFamily="2" charset="0"/>
              </a:rPr>
              <a:t>Generic</a:t>
            </a:r>
            <a:r>
              <a:rPr lang="en-GB" sz="2400" b="0" i="0" dirty="0">
                <a:effectLst/>
                <a:latin typeface="Poppins" panose="00000500000000000000" pitchFamily="2" charset="0"/>
              </a:rPr>
              <a:t>’ and create your design. </a:t>
            </a:r>
          </a:p>
          <a:p>
            <a:r>
              <a:rPr lang="en-GB" sz="2400" b="0" i="0" dirty="0">
                <a:effectLst/>
                <a:latin typeface="Poppins" panose="00000500000000000000" pitchFamily="2" charset="0"/>
              </a:rPr>
              <a:t>However, if you require each card to have individual details such as names, numbers and the added functionality of barcodes or encoded magnetic stripes then choose the ‘</a:t>
            </a:r>
            <a:r>
              <a:rPr lang="en-GB" sz="2400" b="1" i="0" dirty="0">
                <a:effectLst/>
                <a:latin typeface="Poppins" panose="00000500000000000000" pitchFamily="2" charset="0"/>
              </a:rPr>
              <a:t>Variable Data</a:t>
            </a:r>
            <a:r>
              <a:rPr lang="en-GB" sz="2400" b="0" i="0" dirty="0">
                <a:effectLst/>
                <a:latin typeface="Poppins" panose="00000500000000000000" pitchFamily="2" charset="0"/>
              </a:rPr>
              <a:t>’ option and add them to your design. </a:t>
            </a:r>
          </a:p>
          <a:p>
            <a:r>
              <a:rPr lang="en-GB" dirty="0">
                <a:latin typeface="Poppins" panose="00000500000000000000" pitchFamily="2" charset="0"/>
              </a:rPr>
              <a:t>Y</a:t>
            </a:r>
            <a:r>
              <a:rPr lang="en-GB" sz="2400" b="0" i="0" dirty="0">
                <a:effectLst/>
                <a:latin typeface="Poppins" panose="00000500000000000000" pitchFamily="2" charset="0"/>
              </a:rPr>
              <a:t>ou will need to upload your associated data as a CSV file</a:t>
            </a:r>
            <a:r>
              <a:rPr lang="en-GB" dirty="0">
                <a:solidFill>
                  <a:srgbClr val="78909C"/>
                </a:solidFill>
                <a:latin typeface="Poppins" panose="00000500000000000000" pitchFamily="2" charset="0"/>
              </a:rPr>
              <a:t> </a:t>
            </a:r>
            <a:r>
              <a:rPr lang="en-GB" dirty="0">
                <a:latin typeface="Poppins" panose="00000500000000000000" pitchFamily="2" charset="0"/>
              </a:rPr>
              <a:t>when selecting the Variable Data option.</a:t>
            </a:r>
            <a:br>
              <a:rPr lang="en-GB" b="0" i="0" dirty="0">
                <a:solidFill>
                  <a:srgbClr val="78909C"/>
                </a:solidFill>
                <a:effectLst/>
                <a:latin typeface="Poppins" panose="00000500000000000000" pitchFamily="2" charset="0"/>
              </a:rPr>
            </a:br>
            <a:endParaRPr lang="en-GB" dirty="0"/>
          </a:p>
        </p:txBody>
      </p:sp>
    </p:spTree>
    <p:extLst>
      <p:ext uri="{BB962C8B-B14F-4D97-AF65-F5344CB8AC3E}">
        <p14:creationId xmlns:p14="http://schemas.microsoft.com/office/powerpoint/2010/main" val="26598699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D7D06-21B5-4942-3C78-C070B098AB1B}"/>
              </a:ext>
            </a:extLst>
          </p:cNvPr>
          <p:cNvSpPr>
            <a:spLocks noGrp="1"/>
          </p:cNvSpPr>
          <p:nvPr>
            <p:ph type="title"/>
          </p:nvPr>
        </p:nvSpPr>
        <p:spPr>
          <a:xfrm>
            <a:off x="838200" y="365125"/>
            <a:ext cx="10515600" cy="1270727"/>
          </a:xfrm>
        </p:spPr>
        <p:txBody>
          <a:bodyPr>
            <a:noAutofit/>
          </a:bodyPr>
          <a:lstStyle/>
          <a:p>
            <a:r>
              <a:rPr lang="en-GB" b="1" dirty="0">
                <a:solidFill>
                  <a:schemeClr val="bg1"/>
                </a:solidFill>
                <a:latin typeface="Poppins" panose="00000500000000000000" pitchFamily="2" charset="0"/>
                <a:cs typeface="Poppins" panose="00000500000000000000" pitchFamily="2" charset="0"/>
              </a:rPr>
              <a:t>Standard Cards </a:t>
            </a:r>
          </a:p>
        </p:txBody>
      </p:sp>
      <p:sp>
        <p:nvSpPr>
          <p:cNvPr id="3" name="Content Placeholder 2">
            <a:extLst>
              <a:ext uri="{FF2B5EF4-FFF2-40B4-BE49-F238E27FC236}">
                <a16:creationId xmlns:a16="http://schemas.microsoft.com/office/drawing/2014/main" id="{C9812F47-E32B-05F7-6F61-990204415226}"/>
              </a:ext>
            </a:extLst>
          </p:cNvPr>
          <p:cNvSpPr>
            <a:spLocks noGrp="1"/>
          </p:cNvSpPr>
          <p:nvPr>
            <p:ph sz="half" idx="1"/>
          </p:nvPr>
        </p:nvSpPr>
        <p:spPr/>
        <p:txBody>
          <a:bodyPr>
            <a:normAutofit fontScale="70000" lnSpcReduction="20000"/>
          </a:bodyPr>
          <a:lstStyle/>
          <a:p>
            <a:pPr marL="0" indent="0">
              <a:buNone/>
            </a:pPr>
            <a:r>
              <a:rPr lang="en-GB" b="1" dirty="0">
                <a:latin typeface="Poppins" panose="00000500000000000000" pitchFamily="2" charset="0"/>
                <a:cs typeface="Poppins" panose="00000500000000000000" pitchFamily="2" charset="0"/>
              </a:rPr>
              <a:t>Generic</a:t>
            </a:r>
          </a:p>
          <a:p>
            <a:pPr marL="0" indent="0">
              <a:buNone/>
            </a:pPr>
            <a:r>
              <a:rPr lang="en-GB" sz="1600" b="1" dirty="0">
                <a:latin typeface="Poppins" panose="00000500000000000000" pitchFamily="2" charset="0"/>
                <a:cs typeface="Poppins" panose="00000500000000000000" pitchFamily="2" charset="0"/>
              </a:rPr>
              <a:t>Available features:</a:t>
            </a:r>
          </a:p>
          <a:p>
            <a:r>
              <a:rPr lang="en-GB" sz="1600" dirty="0">
                <a:latin typeface="Poppins" panose="00000500000000000000" pitchFamily="2" charset="0"/>
                <a:cs typeface="Poppins" panose="00000500000000000000" pitchFamily="2" charset="0"/>
              </a:rPr>
              <a:t>Choice of finish </a:t>
            </a:r>
          </a:p>
          <a:p>
            <a:r>
              <a:rPr lang="en-GB" sz="1600" dirty="0">
                <a:latin typeface="Poppins" panose="00000500000000000000" pitchFamily="2" charset="0"/>
                <a:cs typeface="Poppins" panose="00000500000000000000" pitchFamily="2" charset="0"/>
              </a:rPr>
              <a:t>Choice of material</a:t>
            </a:r>
          </a:p>
          <a:p>
            <a:r>
              <a:rPr lang="en-GB" sz="1600" dirty="0">
                <a:latin typeface="Poppins" panose="00000500000000000000" pitchFamily="2" charset="0"/>
                <a:cs typeface="Poppins" panose="00000500000000000000" pitchFamily="2" charset="0"/>
              </a:rPr>
              <a:t>Signature panels</a:t>
            </a:r>
          </a:p>
          <a:p>
            <a:r>
              <a:rPr lang="en-GB" sz="1600" dirty="0">
                <a:latin typeface="Poppins" panose="00000500000000000000" pitchFamily="2" charset="0"/>
                <a:cs typeface="Poppins" panose="00000500000000000000" pitchFamily="2" charset="0"/>
              </a:rPr>
              <a:t>Magnetic stripes (Loco &amp; Hico, not encoded)</a:t>
            </a:r>
          </a:p>
          <a:p>
            <a:r>
              <a:rPr lang="en-GB" sz="1600" dirty="0">
                <a:latin typeface="Poppins" panose="00000500000000000000" pitchFamily="2" charset="0"/>
                <a:cs typeface="Poppins" panose="00000500000000000000" pitchFamily="2" charset="0"/>
              </a:rPr>
              <a:t>Hole or Slot punched, ready for a lanyard</a:t>
            </a:r>
          </a:p>
          <a:p>
            <a:r>
              <a:rPr lang="en-GB" sz="1600" dirty="0">
                <a:latin typeface="Poppins" panose="00000500000000000000" pitchFamily="2" charset="0"/>
                <a:cs typeface="Poppins" panose="00000500000000000000" pitchFamily="2" charset="0"/>
              </a:rPr>
              <a:t>Choice of orientation</a:t>
            </a:r>
          </a:p>
          <a:p>
            <a:pPr marL="0" indent="0">
              <a:buNone/>
            </a:pPr>
            <a:r>
              <a:rPr lang="en-GB" sz="1600" b="1" dirty="0">
                <a:latin typeface="Poppins" panose="00000500000000000000" pitchFamily="2" charset="0"/>
              </a:rPr>
              <a:t>Ideal for:</a:t>
            </a:r>
          </a:p>
          <a:p>
            <a:r>
              <a:rPr lang="en-GB" sz="1600" dirty="0">
                <a:latin typeface="Poppins" panose="00000500000000000000" pitchFamily="2" charset="0"/>
              </a:rPr>
              <a:t>Business cards</a:t>
            </a:r>
          </a:p>
          <a:p>
            <a:r>
              <a:rPr lang="en-GB" sz="1600" dirty="0">
                <a:latin typeface="Poppins" panose="00000500000000000000" pitchFamily="2" charset="0"/>
              </a:rPr>
              <a:t>Loyalty or membership cards</a:t>
            </a:r>
          </a:p>
          <a:p>
            <a:r>
              <a:rPr lang="en-GB" sz="1600" b="0" i="0" dirty="0">
                <a:effectLst/>
                <a:latin typeface="Poppins" panose="00000500000000000000" pitchFamily="2" charset="0"/>
              </a:rPr>
              <a:t>Access / Pass cards</a:t>
            </a:r>
          </a:p>
          <a:p>
            <a:pPr marL="0" indent="0">
              <a:buNone/>
            </a:pPr>
            <a:endParaRPr lang="en-GB" b="0" i="0" dirty="0">
              <a:effectLst/>
              <a:latin typeface="Poppins" panose="00000500000000000000" pitchFamily="2" charset="0"/>
            </a:endParaRPr>
          </a:p>
          <a:p>
            <a:pPr marL="0" indent="0">
              <a:buNone/>
            </a:pPr>
            <a:endParaRPr lang="en-GB" dirty="0"/>
          </a:p>
        </p:txBody>
      </p:sp>
      <p:sp>
        <p:nvSpPr>
          <p:cNvPr id="4" name="Content Placeholder 3">
            <a:extLst>
              <a:ext uri="{FF2B5EF4-FFF2-40B4-BE49-F238E27FC236}">
                <a16:creationId xmlns:a16="http://schemas.microsoft.com/office/drawing/2014/main" id="{F6FB88B3-8DA7-B862-1090-5F3088662EBC}"/>
              </a:ext>
            </a:extLst>
          </p:cNvPr>
          <p:cNvSpPr>
            <a:spLocks noGrp="1"/>
          </p:cNvSpPr>
          <p:nvPr>
            <p:ph sz="half" idx="2"/>
          </p:nvPr>
        </p:nvSpPr>
        <p:spPr/>
        <p:txBody>
          <a:bodyPr>
            <a:normAutofit fontScale="70000" lnSpcReduction="20000"/>
          </a:bodyPr>
          <a:lstStyle/>
          <a:p>
            <a:pPr marL="0" indent="0">
              <a:buNone/>
            </a:pPr>
            <a:r>
              <a:rPr lang="en-GB" b="1" dirty="0">
                <a:latin typeface="Poppins" panose="00000500000000000000" pitchFamily="2" charset="0"/>
                <a:cs typeface="Poppins" panose="00000500000000000000" pitchFamily="2" charset="0"/>
              </a:rPr>
              <a:t>Variable Data</a:t>
            </a:r>
          </a:p>
          <a:p>
            <a:pPr marL="0" indent="0">
              <a:buNone/>
            </a:pPr>
            <a:r>
              <a:rPr lang="en-GB" sz="1600" b="1" dirty="0">
                <a:latin typeface="Poppins" panose="00000500000000000000" pitchFamily="2" charset="0"/>
                <a:cs typeface="Poppins" panose="00000500000000000000" pitchFamily="2" charset="0"/>
              </a:rPr>
              <a:t>Available features:</a:t>
            </a:r>
          </a:p>
          <a:p>
            <a:r>
              <a:rPr lang="en-GB" sz="1600" dirty="0">
                <a:latin typeface="Poppins" panose="00000500000000000000" pitchFamily="2" charset="0"/>
                <a:cs typeface="Poppins" panose="00000500000000000000" pitchFamily="2" charset="0"/>
              </a:rPr>
              <a:t>Choice of finish </a:t>
            </a:r>
          </a:p>
          <a:p>
            <a:r>
              <a:rPr lang="en-GB" sz="1600" dirty="0">
                <a:latin typeface="Poppins" panose="00000500000000000000" pitchFamily="2" charset="0"/>
                <a:cs typeface="Poppins" panose="00000500000000000000" pitchFamily="2" charset="0"/>
              </a:rPr>
              <a:t>Choice of material</a:t>
            </a:r>
          </a:p>
          <a:p>
            <a:r>
              <a:rPr lang="en-GB" sz="1600" dirty="0">
                <a:latin typeface="Poppins" panose="00000500000000000000" pitchFamily="2" charset="0"/>
                <a:cs typeface="Poppins" panose="00000500000000000000" pitchFamily="2" charset="0"/>
              </a:rPr>
              <a:t>Signature panels</a:t>
            </a:r>
          </a:p>
          <a:p>
            <a:r>
              <a:rPr lang="en-GB" sz="1600" dirty="0">
                <a:latin typeface="Poppins" panose="00000500000000000000" pitchFamily="2" charset="0"/>
                <a:cs typeface="Poppins" panose="00000500000000000000" pitchFamily="2" charset="0"/>
              </a:rPr>
              <a:t>Choice of barcodes</a:t>
            </a:r>
          </a:p>
          <a:p>
            <a:r>
              <a:rPr lang="en-GB" sz="1600" dirty="0">
                <a:latin typeface="Poppins" panose="00000500000000000000" pitchFamily="2" charset="0"/>
                <a:cs typeface="Poppins" panose="00000500000000000000" pitchFamily="2" charset="0"/>
              </a:rPr>
              <a:t>Magnetic stripes (Loco &amp; Hico)</a:t>
            </a:r>
          </a:p>
          <a:p>
            <a:r>
              <a:rPr lang="en-GB" sz="1600" dirty="0">
                <a:latin typeface="Poppins" panose="00000500000000000000" pitchFamily="2" charset="0"/>
                <a:cs typeface="Poppins" panose="00000500000000000000" pitchFamily="2" charset="0"/>
              </a:rPr>
              <a:t>Hole or Slot punched, ready for a lanyard</a:t>
            </a:r>
          </a:p>
          <a:p>
            <a:r>
              <a:rPr lang="en-GB" sz="1600" dirty="0">
                <a:latin typeface="Poppins" panose="00000500000000000000" pitchFamily="2" charset="0"/>
                <a:cs typeface="Poppins" panose="00000500000000000000" pitchFamily="2" charset="0"/>
              </a:rPr>
              <a:t>Choice of orientation</a:t>
            </a:r>
            <a:endParaRPr lang="en-GB" sz="1600" b="1" dirty="0">
              <a:latin typeface="Poppins" panose="00000500000000000000" pitchFamily="2" charset="0"/>
              <a:cs typeface="Poppins" panose="00000500000000000000" pitchFamily="2" charset="0"/>
            </a:endParaRPr>
          </a:p>
          <a:p>
            <a:pPr marL="0" indent="0">
              <a:buNone/>
            </a:pPr>
            <a:r>
              <a:rPr lang="en-GB" sz="1600" b="1" dirty="0">
                <a:latin typeface="Poppins" panose="00000500000000000000" pitchFamily="2" charset="0"/>
              </a:rPr>
              <a:t>Ideal for:</a:t>
            </a:r>
          </a:p>
          <a:p>
            <a:r>
              <a:rPr lang="en-GB" sz="1600" dirty="0">
                <a:latin typeface="Poppins" panose="00000500000000000000" pitchFamily="2" charset="0"/>
              </a:rPr>
              <a:t>Loyalty or membership cards</a:t>
            </a:r>
          </a:p>
          <a:p>
            <a:r>
              <a:rPr lang="en-GB" sz="1600" dirty="0">
                <a:latin typeface="Poppins" panose="00000500000000000000" pitchFamily="2" charset="0"/>
              </a:rPr>
              <a:t>Gift cards</a:t>
            </a:r>
          </a:p>
          <a:p>
            <a:r>
              <a:rPr lang="en-GB" sz="1600" dirty="0">
                <a:latin typeface="Poppins" panose="00000500000000000000" pitchFamily="2" charset="0"/>
              </a:rPr>
              <a:t>Hotel key cards </a:t>
            </a:r>
          </a:p>
          <a:p>
            <a:r>
              <a:rPr lang="en-GB" sz="1600" dirty="0">
                <a:latin typeface="Poppins" panose="00000500000000000000" pitchFamily="2" charset="0"/>
              </a:rPr>
              <a:t>Access cards </a:t>
            </a:r>
          </a:p>
          <a:p>
            <a:r>
              <a:rPr lang="en-GB" sz="1600" dirty="0">
                <a:latin typeface="Poppins" panose="00000500000000000000" pitchFamily="2" charset="0"/>
              </a:rPr>
              <a:t>Baggage tags</a:t>
            </a:r>
            <a:endParaRPr lang="en-GB" sz="1600" dirty="0"/>
          </a:p>
        </p:txBody>
      </p:sp>
    </p:spTree>
    <p:extLst>
      <p:ext uri="{BB962C8B-B14F-4D97-AF65-F5344CB8AC3E}">
        <p14:creationId xmlns:p14="http://schemas.microsoft.com/office/powerpoint/2010/main" val="4286211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14A14-FF2C-E246-F84F-D6DCFC0557E8}"/>
              </a:ext>
            </a:extLst>
          </p:cNvPr>
          <p:cNvSpPr>
            <a:spLocks noGrp="1"/>
          </p:cNvSpPr>
          <p:nvPr>
            <p:ph type="title"/>
          </p:nvPr>
        </p:nvSpPr>
        <p:spPr>
          <a:xfrm>
            <a:off x="838200" y="365125"/>
            <a:ext cx="10515600" cy="1346229"/>
          </a:xfrm>
        </p:spPr>
        <p:txBody>
          <a:bodyPr>
            <a:noAutofit/>
          </a:bodyPr>
          <a:lstStyle/>
          <a:p>
            <a:r>
              <a:rPr lang="en-GB" b="1" dirty="0">
                <a:solidFill>
                  <a:schemeClr val="bg1"/>
                </a:solidFill>
                <a:latin typeface="Poppins" panose="00000500000000000000" pitchFamily="2" charset="0"/>
                <a:cs typeface="Poppins" panose="00000500000000000000" pitchFamily="2" charset="0"/>
              </a:rPr>
              <a:t>Hotel Key Cards</a:t>
            </a:r>
          </a:p>
        </p:txBody>
      </p:sp>
      <p:sp>
        <p:nvSpPr>
          <p:cNvPr id="3" name="Content Placeholder 2">
            <a:extLst>
              <a:ext uri="{FF2B5EF4-FFF2-40B4-BE49-F238E27FC236}">
                <a16:creationId xmlns:a16="http://schemas.microsoft.com/office/drawing/2014/main" id="{9F51FDB9-C3A4-BB1F-FB1E-DB1AE9B3A92B}"/>
              </a:ext>
            </a:extLst>
          </p:cNvPr>
          <p:cNvSpPr>
            <a:spLocks noGrp="1"/>
          </p:cNvSpPr>
          <p:nvPr>
            <p:ph sz="half" idx="1"/>
          </p:nvPr>
        </p:nvSpPr>
        <p:spPr/>
        <p:txBody>
          <a:bodyPr/>
          <a:lstStyle/>
          <a:p>
            <a:pPr marL="0" indent="0">
              <a:buNone/>
            </a:pPr>
            <a:r>
              <a:rPr lang="en-GB" b="1" dirty="0">
                <a:latin typeface="Poppins" panose="00000500000000000000" pitchFamily="2" charset="0"/>
                <a:cs typeface="Poppins" panose="00000500000000000000" pitchFamily="2" charset="0"/>
              </a:rPr>
              <a:t>Magnetic Stripe Cards</a:t>
            </a:r>
            <a:r>
              <a:rPr lang="en-GB" dirty="0"/>
              <a:t>	</a:t>
            </a:r>
          </a:p>
          <a:p>
            <a:pPr marL="0" indent="0">
              <a:buNone/>
            </a:pPr>
            <a:r>
              <a:rPr lang="en-GB" sz="1200" b="0" i="0" dirty="0">
                <a:effectLst/>
                <a:latin typeface="Poppins" panose="00000500000000000000" pitchFamily="2" charset="0"/>
              </a:rPr>
              <a:t>Our magnetic stripe hotel key cards are available with either loco or </a:t>
            </a:r>
            <a:r>
              <a:rPr lang="en-GB" sz="1200" b="0" i="0" dirty="0" err="1">
                <a:effectLst/>
                <a:latin typeface="Poppins" panose="00000500000000000000" pitchFamily="2" charset="0"/>
              </a:rPr>
              <a:t>hico</a:t>
            </a:r>
            <a:r>
              <a:rPr lang="en-GB" sz="1200" b="0" i="0" dirty="0">
                <a:effectLst/>
                <a:latin typeface="Poppins" panose="00000500000000000000" pitchFamily="2" charset="0"/>
              </a:rPr>
              <a:t> magnetic stripes so you can ensure compatibility with your chosen door entry system. They also feature a 6mm DDA notch to assist blind or partially sighted people and will be delivered to you ready for encoding at your premises.</a:t>
            </a:r>
          </a:p>
          <a:p>
            <a:pPr marL="0" indent="0">
              <a:buNone/>
            </a:pPr>
            <a:endParaRPr lang="en-GB" sz="1200" dirty="0">
              <a:latin typeface="Poppins" panose="00000500000000000000" pitchFamily="2" charset="0"/>
            </a:endParaRPr>
          </a:p>
          <a:p>
            <a:pPr marL="0" indent="0">
              <a:buNone/>
            </a:pPr>
            <a:r>
              <a:rPr lang="en-GB" sz="1200" b="1" dirty="0">
                <a:latin typeface="Poppins" panose="00000500000000000000" pitchFamily="2" charset="0"/>
                <a:cs typeface="Poppins" panose="00000500000000000000" pitchFamily="2" charset="0"/>
              </a:rPr>
              <a:t>Available features:</a:t>
            </a:r>
          </a:p>
          <a:p>
            <a:r>
              <a:rPr lang="en-GB" sz="1200" dirty="0">
                <a:latin typeface="Poppins" panose="00000500000000000000" pitchFamily="2" charset="0"/>
                <a:cs typeface="Poppins" panose="00000500000000000000" pitchFamily="2" charset="0"/>
              </a:rPr>
              <a:t>Choice of finish </a:t>
            </a:r>
          </a:p>
          <a:p>
            <a:r>
              <a:rPr lang="en-GB" sz="1200" dirty="0">
                <a:latin typeface="Poppins" panose="00000500000000000000" pitchFamily="2" charset="0"/>
                <a:cs typeface="Poppins" panose="00000500000000000000" pitchFamily="2" charset="0"/>
              </a:rPr>
              <a:t>Choice of material</a:t>
            </a:r>
          </a:p>
          <a:p>
            <a:r>
              <a:rPr lang="en-GB" sz="1200" dirty="0">
                <a:latin typeface="Poppins" panose="00000500000000000000" pitchFamily="2" charset="0"/>
                <a:cs typeface="Poppins" panose="00000500000000000000" pitchFamily="2" charset="0"/>
              </a:rPr>
              <a:t>Magnetic stripes (Loco &amp; Hico)</a:t>
            </a:r>
          </a:p>
          <a:p>
            <a:r>
              <a:rPr lang="en-GB" sz="1200" dirty="0">
                <a:latin typeface="Poppins" panose="00000500000000000000" pitchFamily="2" charset="0"/>
                <a:cs typeface="Poppins" panose="00000500000000000000" pitchFamily="2" charset="0"/>
              </a:rPr>
              <a:t>Choice of orientation</a:t>
            </a:r>
          </a:p>
          <a:p>
            <a:pPr marL="0" indent="0">
              <a:buNone/>
            </a:pPr>
            <a:endParaRPr lang="en-GB" sz="1200" b="1" dirty="0">
              <a:latin typeface="Poppins" panose="00000500000000000000" pitchFamily="2" charset="0"/>
              <a:cs typeface="Poppins" panose="00000500000000000000" pitchFamily="2" charset="0"/>
            </a:endParaRPr>
          </a:p>
          <a:p>
            <a:pPr marL="0" indent="0">
              <a:buNone/>
            </a:pPr>
            <a:endParaRPr lang="en-GB" sz="1200" b="0" i="0" dirty="0">
              <a:effectLst/>
              <a:latin typeface="Poppins" panose="00000500000000000000" pitchFamily="2" charset="0"/>
            </a:endParaRPr>
          </a:p>
          <a:p>
            <a:pPr marL="0" indent="0">
              <a:buNone/>
            </a:pPr>
            <a:endParaRPr lang="en-GB" sz="1200" b="0" i="0" dirty="0">
              <a:effectLst/>
              <a:latin typeface="Poppins" panose="00000500000000000000" pitchFamily="2" charset="0"/>
            </a:endParaRPr>
          </a:p>
          <a:p>
            <a:pPr marL="0" indent="0">
              <a:buNone/>
            </a:pPr>
            <a:endParaRPr lang="en-GB" sz="1200" dirty="0"/>
          </a:p>
        </p:txBody>
      </p:sp>
      <p:sp>
        <p:nvSpPr>
          <p:cNvPr id="4" name="Content Placeholder 3">
            <a:extLst>
              <a:ext uri="{FF2B5EF4-FFF2-40B4-BE49-F238E27FC236}">
                <a16:creationId xmlns:a16="http://schemas.microsoft.com/office/drawing/2014/main" id="{0EE6F538-A7E5-18E7-9F87-7CAA963AA9A5}"/>
              </a:ext>
            </a:extLst>
          </p:cNvPr>
          <p:cNvSpPr>
            <a:spLocks noGrp="1"/>
          </p:cNvSpPr>
          <p:nvPr>
            <p:ph sz="half" idx="2"/>
          </p:nvPr>
        </p:nvSpPr>
        <p:spPr/>
        <p:txBody>
          <a:bodyPr/>
          <a:lstStyle/>
          <a:p>
            <a:pPr marL="0" indent="0">
              <a:buNone/>
            </a:pPr>
            <a:r>
              <a:rPr lang="en-GB" b="1" dirty="0">
                <a:latin typeface="Poppins" panose="00000500000000000000" pitchFamily="2" charset="0"/>
                <a:cs typeface="Poppins" panose="00000500000000000000" pitchFamily="2" charset="0"/>
              </a:rPr>
              <a:t>RFID Cards</a:t>
            </a:r>
          </a:p>
          <a:p>
            <a:pPr marL="0" indent="0">
              <a:buNone/>
            </a:pPr>
            <a:r>
              <a:rPr lang="en-GB" sz="1100" b="0" i="0" dirty="0">
                <a:effectLst/>
                <a:latin typeface="Poppins" panose="00000500000000000000" pitchFamily="2" charset="0"/>
              </a:rPr>
              <a:t>RFID (Radio Frequency ID) cards, otherwise known as ‘contactless cards’ or ‘proximity cards</a:t>
            </a:r>
            <a:r>
              <a:rPr lang="en-GB" sz="1100" dirty="0">
                <a:latin typeface="Poppins" panose="00000500000000000000" pitchFamily="2" charset="0"/>
              </a:rPr>
              <a:t>’</a:t>
            </a:r>
            <a:r>
              <a:rPr lang="en-GB" sz="1100" b="0" i="0" dirty="0">
                <a:effectLst/>
                <a:latin typeface="Poppins" panose="00000500000000000000" pitchFamily="2" charset="0"/>
              </a:rPr>
              <a:t>. As </a:t>
            </a:r>
            <a:r>
              <a:rPr lang="en-GB" sz="1100" b="0" i="0" dirty="0" err="1">
                <a:effectLst/>
                <a:latin typeface="Poppins" panose="00000500000000000000" pitchFamily="2" charset="0"/>
              </a:rPr>
              <a:t>Mifare</a:t>
            </a:r>
            <a:r>
              <a:rPr lang="en-GB" sz="1100" b="0" i="0" dirty="0">
                <a:effectLst/>
                <a:latin typeface="Poppins" panose="00000500000000000000" pitchFamily="2" charset="0"/>
              </a:rPr>
              <a:t> accredited partners, we offer the </a:t>
            </a:r>
            <a:r>
              <a:rPr lang="en-GB" sz="1100" b="0" i="0" dirty="0" err="1">
                <a:effectLst/>
                <a:latin typeface="Poppins" panose="00000500000000000000" pitchFamily="2" charset="0"/>
              </a:rPr>
              <a:t>Mifare</a:t>
            </a:r>
            <a:r>
              <a:rPr lang="en-GB" sz="1100" b="0" i="0" dirty="0">
                <a:effectLst/>
                <a:latin typeface="Poppins" panose="00000500000000000000" pitchFamily="2" charset="0"/>
              </a:rPr>
              <a:t> Classic 1k as an option for your door entry system. </a:t>
            </a:r>
          </a:p>
          <a:p>
            <a:pPr marL="0" indent="0">
              <a:buNone/>
            </a:pPr>
            <a:r>
              <a:rPr lang="en-GB" sz="1100" dirty="0">
                <a:latin typeface="Poppins" panose="00000500000000000000" pitchFamily="2" charset="0"/>
              </a:rPr>
              <a:t>We can send a sample card to test on your system before ordering, to ensure they are compatible.</a:t>
            </a:r>
          </a:p>
          <a:p>
            <a:pPr marL="0" indent="0">
              <a:buNone/>
            </a:pPr>
            <a:endParaRPr lang="en-GB" sz="1200" dirty="0"/>
          </a:p>
          <a:p>
            <a:pPr marL="0" indent="0">
              <a:buNone/>
            </a:pPr>
            <a:r>
              <a:rPr lang="en-GB" sz="1200" b="1" dirty="0">
                <a:latin typeface="Poppins" panose="00000500000000000000" pitchFamily="2" charset="0"/>
                <a:cs typeface="Poppins" panose="00000500000000000000" pitchFamily="2" charset="0"/>
              </a:rPr>
              <a:t>Available features:</a:t>
            </a:r>
          </a:p>
          <a:p>
            <a:r>
              <a:rPr lang="en-GB" sz="1200" dirty="0">
                <a:latin typeface="Poppins" panose="00000500000000000000" pitchFamily="2" charset="0"/>
                <a:cs typeface="Poppins" panose="00000500000000000000" pitchFamily="2" charset="0"/>
              </a:rPr>
              <a:t>Choice of finish </a:t>
            </a:r>
          </a:p>
          <a:p>
            <a:r>
              <a:rPr lang="en-GB" sz="1200" dirty="0" err="1">
                <a:latin typeface="Poppins" panose="00000500000000000000" pitchFamily="2" charset="0"/>
                <a:cs typeface="Poppins" panose="00000500000000000000" pitchFamily="2" charset="0"/>
              </a:rPr>
              <a:t>Mifare</a:t>
            </a:r>
            <a:r>
              <a:rPr lang="en-GB" sz="1200" dirty="0">
                <a:latin typeface="Poppins" panose="00000500000000000000" pitchFamily="2" charset="0"/>
                <a:cs typeface="Poppins" panose="00000500000000000000" pitchFamily="2" charset="0"/>
              </a:rPr>
              <a:t> 1k Classic chip</a:t>
            </a:r>
          </a:p>
          <a:p>
            <a:r>
              <a:rPr lang="en-GB" sz="1200" dirty="0">
                <a:latin typeface="Poppins" panose="00000500000000000000" pitchFamily="2" charset="0"/>
                <a:cs typeface="Poppins" panose="00000500000000000000" pitchFamily="2" charset="0"/>
              </a:rPr>
              <a:t>Choice of orientation</a:t>
            </a:r>
          </a:p>
          <a:p>
            <a:pPr marL="0" indent="0">
              <a:buNone/>
            </a:pPr>
            <a:endParaRPr lang="en-GB" sz="1200" dirty="0"/>
          </a:p>
        </p:txBody>
      </p:sp>
    </p:spTree>
    <p:extLst>
      <p:ext uri="{BB962C8B-B14F-4D97-AF65-F5344CB8AC3E}">
        <p14:creationId xmlns:p14="http://schemas.microsoft.com/office/powerpoint/2010/main" val="198007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ED694-DBC2-2040-A9E9-4E8D343AD023}"/>
              </a:ext>
            </a:extLst>
          </p:cNvPr>
          <p:cNvSpPr>
            <a:spLocks noGrp="1"/>
          </p:cNvSpPr>
          <p:nvPr>
            <p:ph type="title"/>
          </p:nvPr>
        </p:nvSpPr>
        <p:spPr/>
        <p:txBody>
          <a:bodyPr/>
          <a:lstStyle/>
          <a:p>
            <a:r>
              <a:rPr lang="en-GB" b="1" dirty="0">
                <a:solidFill>
                  <a:schemeClr val="bg1"/>
                </a:solidFill>
                <a:latin typeface="Poppins" panose="00000500000000000000" pitchFamily="2" charset="0"/>
                <a:cs typeface="Poppins" panose="00000500000000000000" pitchFamily="2" charset="0"/>
              </a:rPr>
              <a:t>Smart Cards</a:t>
            </a:r>
          </a:p>
        </p:txBody>
      </p:sp>
      <p:sp>
        <p:nvSpPr>
          <p:cNvPr id="3" name="Content Placeholder 2">
            <a:extLst>
              <a:ext uri="{FF2B5EF4-FFF2-40B4-BE49-F238E27FC236}">
                <a16:creationId xmlns:a16="http://schemas.microsoft.com/office/drawing/2014/main" id="{F4DEAED0-8F66-C4B9-4300-16F5D0C94409}"/>
              </a:ext>
            </a:extLst>
          </p:cNvPr>
          <p:cNvSpPr>
            <a:spLocks noGrp="1"/>
          </p:cNvSpPr>
          <p:nvPr>
            <p:ph sz="half" idx="1"/>
          </p:nvPr>
        </p:nvSpPr>
        <p:spPr>
          <a:xfrm>
            <a:off x="838200" y="1940875"/>
            <a:ext cx="4933426" cy="4384423"/>
          </a:xfrm>
        </p:spPr>
        <p:txBody>
          <a:bodyPr>
            <a:normAutofit fontScale="47500" lnSpcReduction="20000"/>
          </a:bodyPr>
          <a:lstStyle/>
          <a:p>
            <a:pPr marL="0" indent="0">
              <a:buNone/>
            </a:pPr>
            <a:r>
              <a:rPr lang="en-GB" sz="4200" b="1" dirty="0">
                <a:latin typeface="Poppins" panose="00000500000000000000" pitchFamily="2" charset="0"/>
                <a:cs typeface="Poppins" panose="00000500000000000000" pitchFamily="2" charset="0"/>
              </a:rPr>
              <a:t>Generic</a:t>
            </a:r>
          </a:p>
          <a:p>
            <a:pPr marL="0" indent="0">
              <a:buNone/>
            </a:pPr>
            <a:r>
              <a:rPr lang="en-GB" sz="2300" b="0" i="0" dirty="0">
                <a:effectLst/>
                <a:latin typeface="Poppins" panose="00000500000000000000" pitchFamily="2" charset="0"/>
                <a:cs typeface="Poppins" panose="00000500000000000000" pitchFamily="2" charset="0"/>
              </a:rPr>
              <a:t>If you want every single smart card to feature the same design and information.</a:t>
            </a:r>
          </a:p>
          <a:p>
            <a:pPr marL="0" indent="0">
              <a:buNone/>
            </a:pPr>
            <a:endParaRPr lang="en-GB" sz="2300" b="0" i="0" dirty="0">
              <a:effectLst/>
              <a:latin typeface="Poppins" panose="00000500000000000000" pitchFamily="2" charset="0"/>
              <a:cs typeface="Poppins" panose="00000500000000000000" pitchFamily="2" charset="0"/>
            </a:endParaRPr>
          </a:p>
          <a:p>
            <a:pPr marL="0" indent="0">
              <a:buNone/>
            </a:pPr>
            <a:r>
              <a:rPr lang="en-GB" sz="2300" b="1" dirty="0">
                <a:latin typeface="Poppins" panose="00000500000000000000" pitchFamily="2" charset="0"/>
                <a:cs typeface="Poppins" panose="00000500000000000000" pitchFamily="2" charset="0"/>
              </a:rPr>
              <a:t>Available features:</a:t>
            </a:r>
          </a:p>
          <a:p>
            <a:r>
              <a:rPr lang="en-GB" sz="2300" dirty="0">
                <a:latin typeface="Poppins" panose="00000500000000000000" pitchFamily="2" charset="0"/>
                <a:cs typeface="Poppins" panose="00000500000000000000" pitchFamily="2" charset="0"/>
              </a:rPr>
              <a:t>Choice of finish </a:t>
            </a:r>
          </a:p>
          <a:p>
            <a:r>
              <a:rPr lang="en-GB" sz="2300" dirty="0">
                <a:latin typeface="Poppins" panose="00000500000000000000" pitchFamily="2" charset="0"/>
                <a:cs typeface="Poppins" panose="00000500000000000000" pitchFamily="2" charset="0"/>
              </a:rPr>
              <a:t>Signature panels</a:t>
            </a:r>
          </a:p>
          <a:p>
            <a:r>
              <a:rPr lang="en-GB" sz="2300" dirty="0">
                <a:latin typeface="Poppins" panose="00000500000000000000" pitchFamily="2" charset="0"/>
                <a:cs typeface="Poppins" panose="00000500000000000000" pitchFamily="2" charset="0"/>
              </a:rPr>
              <a:t>Magnetic stripes (Loco &amp; Hico, not encoded)</a:t>
            </a:r>
          </a:p>
          <a:p>
            <a:r>
              <a:rPr lang="en-GB" sz="2300" dirty="0" err="1">
                <a:latin typeface="Poppins" panose="00000500000000000000" pitchFamily="2" charset="0"/>
                <a:cs typeface="Poppins" panose="00000500000000000000" pitchFamily="2" charset="0"/>
              </a:rPr>
              <a:t>Mifare</a:t>
            </a:r>
            <a:r>
              <a:rPr lang="en-GB" sz="2300" dirty="0">
                <a:latin typeface="Poppins" panose="00000500000000000000" pitchFamily="2" charset="0"/>
                <a:cs typeface="Poppins" panose="00000500000000000000" pitchFamily="2" charset="0"/>
              </a:rPr>
              <a:t> 1k or 4k</a:t>
            </a:r>
          </a:p>
          <a:p>
            <a:r>
              <a:rPr lang="en-GB" sz="2300" dirty="0">
                <a:latin typeface="Poppins" panose="00000500000000000000" pitchFamily="2" charset="0"/>
                <a:cs typeface="Poppins" panose="00000500000000000000" pitchFamily="2" charset="0"/>
              </a:rPr>
              <a:t>Choice of orientation</a:t>
            </a:r>
          </a:p>
          <a:p>
            <a:pPr marL="0" indent="0">
              <a:buNone/>
            </a:pPr>
            <a:r>
              <a:rPr lang="en-GB" sz="2300" b="1" dirty="0">
                <a:latin typeface="Poppins" panose="00000500000000000000" pitchFamily="2" charset="0"/>
                <a:cs typeface="Poppins" panose="00000500000000000000" pitchFamily="2" charset="0"/>
              </a:rPr>
              <a:t>Ideal for:</a:t>
            </a:r>
          </a:p>
          <a:p>
            <a:r>
              <a:rPr lang="en-GB" sz="2300" dirty="0">
                <a:latin typeface="Poppins" panose="00000500000000000000" pitchFamily="2" charset="0"/>
                <a:cs typeface="Poppins" panose="00000500000000000000" pitchFamily="2" charset="0"/>
              </a:rPr>
              <a:t>Business cards</a:t>
            </a:r>
          </a:p>
          <a:p>
            <a:r>
              <a:rPr lang="en-GB" sz="2300" dirty="0">
                <a:latin typeface="Poppins" panose="00000500000000000000" pitchFamily="2" charset="0"/>
                <a:cs typeface="Poppins" panose="00000500000000000000" pitchFamily="2" charset="0"/>
              </a:rPr>
              <a:t>Loyalty or membership cards</a:t>
            </a:r>
          </a:p>
          <a:p>
            <a:r>
              <a:rPr lang="en-GB" sz="2300" b="0" i="0" dirty="0">
                <a:effectLst/>
                <a:latin typeface="Poppins" panose="00000500000000000000" pitchFamily="2" charset="0"/>
                <a:cs typeface="Poppins" panose="00000500000000000000" pitchFamily="2" charset="0"/>
              </a:rPr>
              <a:t>Access / Pass cards</a:t>
            </a:r>
          </a:p>
          <a:p>
            <a:pPr marL="0" indent="0">
              <a:buNone/>
            </a:pPr>
            <a:endParaRPr lang="en-GB" sz="1200" b="0" i="0" dirty="0">
              <a:effectLst/>
              <a:latin typeface="Poppins" panose="00000500000000000000" pitchFamily="2" charset="0"/>
            </a:endParaRPr>
          </a:p>
          <a:p>
            <a:pPr marL="0" indent="0">
              <a:buNone/>
            </a:pPr>
            <a:endParaRPr lang="en-GB" sz="1200" dirty="0"/>
          </a:p>
        </p:txBody>
      </p:sp>
      <p:sp>
        <p:nvSpPr>
          <p:cNvPr id="4" name="Content Placeholder 3">
            <a:extLst>
              <a:ext uri="{FF2B5EF4-FFF2-40B4-BE49-F238E27FC236}">
                <a16:creationId xmlns:a16="http://schemas.microsoft.com/office/drawing/2014/main" id="{76CFB978-E38D-F0BE-589E-89A9002F937F}"/>
              </a:ext>
            </a:extLst>
          </p:cNvPr>
          <p:cNvSpPr>
            <a:spLocks noGrp="1"/>
          </p:cNvSpPr>
          <p:nvPr>
            <p:ph sz="half" idx="2"/>
          </p:nvPr>
        </p:nvSpPr>
        <p:spPr/>
        <p:txBody>
          <a:bodyPr>
            <a:normAutofit fontScale="47500" lnSpcReduction="20000"/>
          </a:bodyPr>
          <a:lstStyle/>
          <a:p>
            <a:pPr marL="0" indent="0">
              <a:buNone/>
            </a:pPr>
            <a:r>
              <a:rPr lang="en-GB" sz="4200" b="1" dirty="0">
                <a:latin typeface="Poppins" panose="00000500000000000000" pitchFamily="2" charset="0"/>
                <a:cs typeface="Poppins" panose="00000500000000000000" pitchFamily="2" charset="0"/>
              </a:rPr>
              <a:t>Variable Data</a:t>
            </a:r>
          </a:p>
          <a:p>
            <a:pPr marL="0" indent="0">
              <a:buNone/>
            </a:pPr>
            <a:r>
              <a:rPr lang="en-GB" sz="2200" b="0" i="0" dirty="0">
                <a:effectLst/>
                <a:latin typeface="Poppins" panose="00000500000000000000" pitchFamily="2" charset="0"/>
                <a:cs typeface="Poppins" panose="00000500000000000000" pitchFamily="2" charset="0"/>
              </a:rPr>
              <a:t>If you want the same overall card design but with unique information on each smart card such as names, numbers and barcodes, or even a magnetic stripe (which you can have encoded or not) </a:t>
            </a:r>
          </a:p>
          <a:p>
            <a:pPr marL="0" indent="0">
              <a:buNone/>
            </a:pPr>
            <a:r>
              <a:rPr lang="en-GB" sz="2200" b="0" i="0" dirty="0">
                <a:effectLst/>
                <a:latin typeface="Poppins" panose="00000500000000000000" pitchFamily="2" charset="0"/>
                <a:cs typeface="Poppins" panose="00000500000000000000" pitchFamily="2" charset="0"/>
              </a:rPr>
              <a:t>Please note the chips will not be encoded.</a:t>
            </a:r>
          </a:p>
          <a:p>
            <a:pPr marL="0" indent="0">
              <a:buNone/>
            </a:pPr>
            <a:r>
              <a:rPr lang="en-GB" sz="2400" b="1" dirty="0">
                <a:latin typeface="Poppins" panose="00000500000000000000" pitchFamily="2" charset="0"/>
                <a:cs typeface="Poppins" panose="00000500000000000000" pitchFamily="2" charset="0"/>
              </a:rPr>
              <a:t>Available features:</a:t>
            </a:r>
          </a:p>
          <a:p>
            <a:r>
              <a:rPr lang="en-GB" sz="2400" dirty="0">
                <a:latin typeface="Poppins" panose="00000500000000000000" pitchFamily="2" charset="0"/>
                <a:cs typeface="Poppins" panose="00000500000000000000" pitchFamily="2" charset="0"/>
              </a:rPr>
              <a:t>Choice of finish </a:t>
            </a:r>
          </a:p>
          <a:p>
            <a:r>
              <a:rPr lang="en-GB" sz="2400" dirty="0">
                <a:latin typeface="Poppins" panose="00000500000000000000" pitchFamily="2" charset="0"/>
                <a:cs typeface="Poppins" panose="00000500000000000000" pitchFamily="2" charset="0"/>
              </a:rPr>
              <a:t>Choice of barcodes</a:t>
            </a:r>
          </a:p>
          <a:p>
            <a:r>
              <a:rPr lang="en-GB" sz="2400" dirty="0">
                <a:latin typeface="Poppins" panose="00000500000000000000" pitchFamily="2" charset="0"/>
                <a:cs typeface="Poppins" panose="00000500000000000000" pitchFamily="2" charset="0"/>
              </a:rPr>
              <a:t>Signature panels</a:t>
            </a:r>
          </a:p>
          <a:p>
            <a:r>
              <a:rPr lang="en-GB" sz="2400" dirty="0">
                <a:latin typeface="Poppins" panose="00000500000000000000" pitchFamily="2" charset="0"/>
                <a:cs typeface="Poppins" panose="00000500000000000000" pitchFamily="2" charset="0"/>
              </a:rPr>
              <a:t>Magnetic stripes (Loco &amp; Hico, not encoded)</a:t>
            </a:r>
          </a:p>
          <a:p>
            <a:r>
              <a:rPr lang="en-GB" sz="2400" dirty="0" err="1">
                <a:latin typeface="Poppins" panose="00000500000000000000" pitchFamily="2" charset="0"/>
                <a:cs typeface="Poppins" panose="00000500000000000000" pitchFamily="2" charset="0"/>
              </a:rPr>
              <a:t>Mifare</a:t>
            </a:r>
            <a:r>
              <a:rPr lang="en-GB" sz="2400" dirty="0">
                <a:latin typeface="Poppins" panose="00000500000000000000" pitchFamily="2" charset="0"/>
                <a:cs typeface="Poppins" panose="00000500000000000000" pitchFamily="2" charset="0"/>
              </a:rPr>
              <a:t> 1k or 4k</a:t>
            </a:r>
          </a:p>
          <a:p>
            <a:r>
              <a:rPr lang="en-GB" sz="2400" dirty="0">
                <a:latin typeface="Poppins" panose="00000500000000000000" pitchFamily="2" charset="0"/>
                <a:cs typeface="Poppins" panose="00000500000000000000" pitchFamily="2" charset="0"/>
              </a:rPr>
              <a:t>Choice of orientation</a:t>
            </a:r>
          </a:p>
          <a:p>
            <a:pPr marL="0" indent="0">
              <a:buNone/>
            </a:pPr>
            <a:r>
              <a:rPr lang="en-GB" sz="2400" b="1" dirty="0">
                <a:latin typeface="Poppins" panose="00000500000000000000" pitchFamily="2" charset="0"/>
                <a:cs typeface="Poppins" panose="00000500000000000000" pitchFamily="2" charset="0"/>
              </a:rPr>
              <a:t>Ideal for:</a:t>
            </a:r>
          </a:p>
          <a:p>
            <a:r>
              <a:rPr lang="en-GB" sz="2400" dirty="0">
                <a:latin typeface="Poppins" panose="00000500000000000000" pitchFamily="2" charset="0"/>
                <a:cs typeface="Poppins" panose="00000500000000000000" pitchFamily="2" charset="0"/>
              </a:rPr>
              <a:t>Business cards</a:t>
            </a:r>
          </a:p>
          <a:p>
            <a:r>
              <a:rPr lang="en-GB" sz="2400" dirty="0">
                <a:latin typeface="Poppins" panose="00000500000000000000" pitchFamily="2" charset="0"/>
                <a:cs typeface="Poppins" panose="00000500000000000000" pitchFamily="2" charset="0"/>
              </a:rPr>
              <a:t>Loyalty or membership cards</a:t>
            </a:r>
          </a:p>
          <a:p>
            <a:r>
              <a:rPr lang="en-GB" sz="2400" b="0" i="0" dirty="0">
                <a:effectLst/>
                <a:latin typeface="Poppins" panose="00000500000000000000" pitchFamily="2" charset="0"/>
                <a:cs typeface="Poppins" panose="00000500000000000000" pitchFamily="2" charset="0"/>
              </a:rPr>
              <a:t>Access / Pass cards</a:t>
            </a:r>
          </a:p>
          <a:p>
            <a:endParaRPr lang="en-GB" sz="1200" b="0" i="0" dirty="0">
              <a:effectLst/>
              <a:latin typeface="Poppins" panose="00000500000000000000" pitchFamily="2" charset="0"/>
            </a:endParaRPr>
          </a:p>
          <a:p>
            <a:pPr marL="0" indent="0">
              <a:buNone/>
            </a:pPr>
            <a:endParaRPr lang="en-GB" sz="1200" dirty="0"/>
          </a:p>
        </p:txBody>
      </p:sp>
    </p:spTree>
    <p:extLst>
      <p:ext uri="{BB962C8B-B14F-4D97-AF65-F5344CB8AC3E}">
        <p14:creationId xmlns:p14="http://schemas.microsoft.com/office/powerpoint/2010/main" val="23153804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90FC7-694B-49CE-A0BC-D8365706B15C}"/>
              </a:ext>
            </a:extLst>
          </p:cNvPr>
          <p:cNvSpPr>
            <a:spLocks noGrp="1"/>
          </p:cNvSpPr>
          <p:nvPr>
            <p:ph type="title"/>
          </p:nvPr>
        </p:nvSpPr>
        <p:spPr/>
        <p:txBody>
          <a:bodyPr/>
          <a:lstStyle/>
          <a:p>
            <a:r>
              <a:rPr lang="en-GB" b="1" dirty="0">
                <a:solidFill>
                  <a:schemeClr val="bg1"/>
                </a:solidFill>
                <a:latin typeface="Poppins" panose="00000500000000000000" pitchFamily="2" charset="0"/>
                <a:cs typeface="Poppins" panose="00000500000000000000" pitchFamily="2" charset="0"/>
              </a:rPr>
              <a:t>Shield Cards</a:t>
            </a:r>
          </a:p>
        </p:txBody>
      </p:sp>
      <p:sp>
        <p:nvSpPr>
          <p:cNvPr id="3" name="Content Placeholder 2">
            <a:extLst>
              <a:ext uri="{FF2B5EF4-FFF2-40B4-BE49-F238E27FC236}">
                <a16:creationId xmlns:a16="http://schemas.microsoft.com/office/drawing/2014/main" id="{27514FD2-C171-EC29-274D-5CC71A4FBE6C}"/>
              </a:ext>
            </a:extLst>
          </p:cNvPr>
          <p:cNvSpPr>
            <a:spLocks noGrp="1"/>
          </p:cNvSpPr>
          <p:nvPr>
            <p:ph sz="half" idx="1"/>
          </p:nvPr>
        </p:nvSpPr>
        <p:spPr>
          <a:xfrm>
            <a:off x="838200" y="2640562"/>
            <a:ext cx="5181600" cy="3536399"/>
          </a:xfrm>
        </p:spPr>
        <p:txBody>
          <a:bodyPr>
            <a:normAutofit/>
          </a:bodyPr>
          <a:lstStyle/>
          <a:p>
            <a:pPr marL="0" indent="0" algn="l" fontAlgn="base">
              <a:buNone/>
            </a:pPr>
            <a:endParaRPr lang="en-GB" b="1" i="0" dirty="0">
              <a:effectLst/>
              <a:latin typeface="Poppins" panose="00000500000000000000" pitchFamily="2" charset="0"/>
            </a:endParaRPr>
          </a:p>
          <a:p>
            <a:pPr marL="0" indent="0" algn="l" fontAlgn="base">
              <a:buNone/>
            </a:pPr>
            <a:r>
              <a:rPr lang="en-GB" b="1" i="0" dirty="0">
                <a:effectLst/>
                <a:latin typeface="Poppins" panose="00000500000000000000" pitchFamily="2" charset="0"/>
              </a:rPr>
              <a:t>Generic</a:t>
            </a:r>
          </a:p>
          <a:p>
            <a:pPr marL="0" indent="0">
              <a:buNone/>
            </a:pPr>
            <a:r>
              <a:rPr lang="en-GB" sz="1200" b="1" dirty="0">
                <a:latin typeface="Poppins" panose="00000500000000000000" pitchFamily="2" charset="0"/>
                <a:cs typeface="Poppins" panose="00000500000000000000" pitchFamily="2" charset="0"/>
              </a:rPr>
              <a:t>Available features:</a:t>
            </a:r>
          </a:p>
          <a:p>
            <a:r>
              <a:rPr lang="en-GB" sz="1200" dirty="0">
                <a:latin typeface="Poppins" panose="00000500000000000000" pitchFamily="2" charset="0"/>
                <a:cs typeface="Poppins" panose="00000500000000000000" pitchFamily="2" charset="0"/>
              </a:rPr>
              <a:t>Choice of finish </a:t>
            </a:r>
          </a:p>
          <a:p>
            <a:r>
              <a:rPr lang="en-GB" sz="1200" dirty="0">
                <a:latin typeface="Poppins" panose="00000500000000000000" pitchFamily="2" charset="0"/>
                <a:cs typeface="Poppins" panose="00000500000000000000" pitchFamily="2" charset="0"/>
              </a:rPr>
              <a:t>Signature panels</a:t>
            </a:r>
          </a:p>
          <a:p>
            <a:r>
              <a:rPr lang="en-GB" sz="1200" dirty="0">
                <a:latin typeface="Poppins" panose="00000500000000000000" pitchFamily="2" charset="0"/>
                <a:cs typeface="Poppins" panose="00000500000000000000" pitchFamily="2" charset="0"/>
              </a:rPr>
              <a:t>Magnetic stripes (Loco &amp; Hico, not encoded)</a:t>
            </a:r>
          </a:p>
          <a:p>
            <a:r>
              <a:rPr lang="en-GB" sz="1200" dirty="0">
                <a:latin typeface="Poppins" panose="00000500000000000000" pitchFamily="2" charset="0"/>
                <a:cs typeface="Poppins" panose="00000500000000000000" pitchFamily="2" charset="0"/>
              </a:rPr>
              <a:t>Choice of orientation</a:t>
            </a:r>
          </a:p>
          <a:p>
            <a:pPr marL="0" indent="0" algn="l" fontAlgn="base">
              <a:buNone/>
            </a:pPr>
            <a:endParaRPr lang="en-GB" b="0" i="0" dirty="0">
              <a:effectLst/>
              <a:latin typeface="Poppins" panose="00000500000000000000" pitchFamily="2" charset="0"/>
            </a:endParaRPr>
          </a:p>
          <a:p>
            <a:endParaRPr lang="en-GB" dirty="0"/>
          </a:p>
        </p:txBody>
      </p:sp>
      <p:sp>
        <p:nvSpPr>
          <p:cNvPr id="4" name="Content Placeholder 3">
            <a:extLst>
              <a:ext uri="{FF2B5EF4-FFF2-40B4-BE49-F238E27FC236}">
                <a16:creationId xmlns:a16="http://schemas.microsoft.com/office/drawing/2014/main" id="{7EDD4F97-2C1A-86C6-0BC0-C5296E97B8E3}"/>
              </a:ext>
            </a:extLst>
          </p:cNvPr>
          <p:cNvSpPr>
            <a:spLocks noGrp="1"/>
          </p:cNvSpPr>
          <p:nvPr>
            <p:ph sz="half" idx="2"/>
          </p:nvPr>
        </p:nvSpPr>
        <p:spPr>
          <a:xfrm>
            <a:off x="6172200" y="2640562"/>
            <a:ext cx="5181600" cy="3536400"/>
          </a:xfrm>
        </p:spPr>
        <p:txBody>
          <a:bodyPr>
            <a:normAutofit/>
          </a:bodyPr>
          <a:lstStyle/>
          <a:p>
            <a:pPr marL="0" indent="0">
              <a:buNone/>
            </a:pPr>
            <a:endParaRPr lang="en-GB" b="1" dirty="0">
              <a:latin typeface="Poppins" panose="00000500000000000000" pitchFamily="2" charset="0"/>
              <a:cs typeface="Poppins" panose="00000500000000000000" pitchFamily="2" charset="0"/>
            </a:endParaRPr>
          </a:p>
          <a:p>
            <a:pPr marL="0" indent="0">
              <a:buNone/>
            </a:pPr>
            <a:r>
              <a:rPr lang="en-GB" b="1" dirty="0">
                <a:latin typeface="Poppins" panose="00000500000000000000" pitchFamily="2" charset="0"/>
                <a:cs typeface="Poppins" panose="00000500000000000000" pitchFamily="2" charset="0"/>
              </a:rPr>
              <a:t>Variable Data</a:t>
            </a:r>
          </a:p>
          <a:p>
            <a:pPr marL="0" indent="0">
              <a:buNone/>
            </a:pPr>
            <a:r>
              <a:rPr lang="en-GB" sz="1200" b="1" dirty="0">
                <a:latin typeface="Poppins" panose="00000500000000000000" pitchFamily="2" charset="0"/>
                <a:cs typeface="Poppins" panose="00000500000000000000" pitchFamily="2" charset="0"/>
              </a:rPr>
              <a:t>Available features:</a:t>
            </a:r>
          </a:p>
          <a:p>
            <a:r>
              <a:rPr lang="en-GB" sz="1200" dirty="0">
                <a:latin typeface="Poppins" panose="00000500000000000000" pitchFamily="2" charset="0"/>
                <a:cs typeface="Poppins" panose="00000500000000000000" pitchFamily="2" charset="0"/>
              </a:rPr>
              <a:t>Choice of finish </a:t>
            </a:r>
          </a:p>
          <a:p>
            <a:r>
              <a:rPr lang="en-GB" sz="1200" dirty="0">
                <a:latin typeface="Poppins" panose="00000500000000000000" pitchFamily="2" charset="0"/>
                <a:cs typeface="Poppins" panose="00000500000000000000" pitchFamily="2" charset="0"/>
              </a:rPr>
              <a:t>Signature panels</a:t>
            </a:r>
          </a:p>
          <a:p>
            <a:r>
              <a:rPr lang="en-GB" sz="1200" dirty="0">
                <a:latin typeface="Poppins" panose="00000500000000000000" pitchFamily="2" charset="0"/>
                <a:cs typeface="Poppins" panose="00000500000000000000" pitchFamily="2" charset="0"/>
              </a:rPr>
              <a:t>Choice of barcodes</a:t>
            </a:r>
          </a:p>
          <a:p>
            <a:r>
              <a:rPr lang="en-GB" sz="1200" dirty="0">
                <a:latin typeface="Poppins" panose="00000500000000000000" pitchFamily="2" charset="0"/>
                <a:cs typeface="Poppins" panose="00000500000000000000" pitchFamily="2" charset="0"/>
              </a:rPr>
              <a:t>Magnetic stripes (Loco &amp; Hico, not encoded)</a:t>
            </a:r>
          </a:p>
          <a:p>
            <a:r>
              <a:rPr lang="en-GB" sz="1200" dirty="0">
                <a:latin typeface="Poppins" panose="00000500000000000000" pitchFamily="2" charset="0"/>
                <a:cs typeface="Poppins" panose="00000500000000000000" pitchFamily="2" charset="0"/>
              </a:rPr>
              <a:t>Choice of orientation</a:t>
            </a:r>
          </a:p>
          <a:p>
            <a:pPr marL="0" indent="0">
              <a:buNone/>
            </a:pPr>
            <a:endParaRPr lang="en-GB" b="1" dirty="0">
              <a:latin typeface="Poppins" panose="00000500000000000000" pitchFamily="2" charset="0"/>
              <a:cs typeface="Poppins" panose="00000500000000000000" pitchFamily="2" charset="0"/>
            </a:endParaRPr>
          </a:p>
        </p:txBody>
      </p:sp>
      <p:sp>
        <p:nvSpPr>
          <p:cNvPr id="9" name="TextBox 8">
            <a:extLst>
              <a:ext uri="{FF2B5EF4-FFF2-40B4-BE49-F238E27FC236}">
                <a16:creationId xmlns:a16="http://schemas.microsoft.com/office/drawing/2014/main" id="{CF5D5E13-51BD-2B45-E8BF-4B610F8905C4}"/>
              </a:ext>
            </a:extLst>
          </p:cNvPr>
          <p:cNvSpPr txBox="1"/>
          <p:nvPr/>
        </p:nvSpPr>
        <p:spPr>
          <a:xfrm>
            <a:off x="838200" y="1567543"/>
            <a:ext cx="10515600" cy="892552"/>
          </a:xfrm>
          <a:prstGeom prst="rect">
            <a:avLst/>
          </a:prstGeom>
          <a:noFill/>
        </p:spPr>
        <p:txBody>
          <a:bodyPr wrap="square" rtlCol="0">
            <a:spAutoFit/>
          </a:bodyPr>
          <a:lstStyle/>
          <a:p>
            <a:pPr algn="l" fontAlgn="base"/>
            <a:endParaRPr lang="en-GB" sz="1000" b="0" i="0" dirty="0">
              <a:effectLst/>
              <a:latin typeface="Poppins" panose="00000500000000000000" pitchFamily="2" charset="0"/>
            </a:endParaRPr>
          </a:p>
          <a:p>
            <a:pPr algn="l" fontAlgn="base"/>
            <a:r>
              <a:rPr lang="en-GB" sz="1050" b="0" i="0" dirty="0">
                <a:effectLst/>
                <a:latin typeface="Poppins" panose="00000500000000000000" pitchFamily="2" charset="0"/>
              </a:rPr>
              <a:t>Following extensive research and development in conjunction with the patent holder </a:t>
            </a:r>
            <a:r>
              <a:rPr lang="en-GB" sz="1050" b="0" i="0" u="none" strike="noStrike" dirty="0" err="1">
                <a:solidFill>
                  <a:srgbClr val="3E8FF1"/>
                </a:solidFill>
                <a:effectLst/>
                <a:latin typeface="Poppins" panose="00000500000000000000" pitchFamily="2" charset="0"/>
                <a:hlinkClick r:id="rId2">
                  <a:extLst>
                    <a:ext uri="{A12FA001-AC4F-418D-AE19-62706E023703}">
                      <ahyp:hlinkClr xmlns:ahyp="http://schemas.microsoft.com/office/drawing/2018/hyperlinkcolor" val="tx"/>
                    </a:ext>
                  </a:extLst>
                </a:hlinkClick>
              </a:rPr>
              <a:t>VoyagerBlue</a:t>
            </a:r>
            <a:r>
              <a:rPr lang="en-GB" sz="1050" b="0" i="0" u="none" strike="noStrike" dirty="0">
                <a:effectLst/>
                <a:latin typeface="Poppins" panose="00000500000000000000" pitchFamily="2" charset="0"/>
                <a:hlinkClick r:id="rId2">
                  <a:extLst>
                    <a:ext uri="{A12FA001-AC4F-418D-AE19-62706E023703}">
                      <ahyp:hlinkClr xmlns:ahyp="http://schemas.microsoft.com/office/drawing/2018/hyperlinkcolor" val="tx"/>
                    </a:ext>
                  </a:extLst>
                </a:hlinkClick>
              </a:rPr>
              <a:t> (VB)</a:t>
            </a:r>
            <a:r>
              <a:rPr lang="en-GB" sz="1050" b="0" i="0" dirty="0">
                <a:effectLst/>
                <a:latin typeface="Poppins" panose="00000500000000000000" pitchFamily="2" charset="0"/>
              </a:rPr>
              <a:t>, this innovative card shielding technology protects against RFID and NFC hacking as well as other risks associated with contactless cards such as accidental payments and card clash.</a:t>
            </a:r>
          </a:p>
          <a:p>
            <a:pPr algn="l" fontAlgn="base"/>
            <a:endParaRPr lang="en-GB" sz="1050" b="0" i="0" dirty="0">
              <a:effectLst/>
              <a:latin typeface="Poppins" panose="00000500000000000000" pitchFamily="2" charset="0"/>
            </a:endParaRPr>
          </a:p>
          <a:p>
            <a:pPr algn="l" fontAlgn="base"/>
            <a:r>
              <a:rPr lang="en-GB" sz="1050" b="0" i="0" dirty="0">
                <a:effectLst/>
                <a:latin typeface="Poppins" panose="00000500000000000000" pitchFamily="2" charset="0"/>
              </a:rPr>
              <a:t>All RFID Shield Cards offer the latest in card fraud protection and simply need to be placed within your wallet or purse next to the card you want protecting.</a:t>
            </a:r>
          </a:p>
        </p:txBody>
      </p:sp>
    </p:spTree>
    <p:extLst>
      <p:ext uri="{BB962C8B-B14F-4D97-AF65-F5344CB8AC3E}">
        <p14:creationId xmlns:p14="http://schemas.microsoft.com/office/powerpoint/2010/main" val="5889761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FB3B7-8157-0F15-3FC2-D3BFCFD0243B}"/>
              </a:ext>
            </a:extLst>
          </p:cNvPr>
          <p:cNvSpPr>
            <a:spLocks noGrp="1"/>
          </p:cNvSpPr>
          <p:nvPr>
            <p:ph type="title"/>
          </p:nvPr>
        </p:nvSpPr>
        <p:spPr/>
        <p:txBody>
          <a:bodyPr/>
          <a:lstStyle/>
          <a:p>
            <a:r>
              <a:rPr lang="en-GB" b="1" dirty="0">
                <a:solidFill>
                  <a:schemeClr val="bg1"/>
                </a:solidFill>
                <a:latin typeface="Poppins" panose="00000500000000000000" pitchFamily="2" charset="0"/>
                <a:cs typeface="Poppins" panose="00000500000000000000" pitchFamily="2" charset="0"/>
              </a:rPr>
              <a:t>Fobs</a:t>
            </a:r>
            <a:r>
              <a:rPr lang="en-GB" dirty="0"/>
              <a:t> </a:t>
            </a:r>
          </a:p>
        </p:txBody>
      </p:sp>
      <p:sp>
        <p:nvSpPr>
          <p:cNvPr id="3" name="Content Placeholder 2">
            <a:extLst>
              <a:ext uri="{FF2B5EF4-FFF2-40B4-BE49-F238E27FC236}">
                <a16:creationId xmlns:a16="http://schemas.microsoft.com/office/drawing/2014/main" id="{F7798F78-14FC-0D9A-F455-45E0F766849F}"/>
              </a:ext>
            </a:extLst>
          </p:cNvPr>
          <p:cNvSpPr>
            <a:spLocks noGrp="1"/>
          </p:cNvSpPr>
          <p:nvPr>
            <p:ph sz="half" idx="1"/>
          </p:nvPr>
        </p:nvSpPr>
        <p:spPr/>
        <p:txBody>
          <a:bodyPr>
            <a:normAutofit fontScale="40000" lnSpcReduction="20000"/>
          </a:bodyPr>
          <a:lstStyle/>
          <a:p>
            <a:pPr marL="0" indent="0">
              <a:buNone/>
            </a:pPr>
            <a:r>
              <a:rPr lang="en-GB" sz="5000" b="1" i="0" dirty="0">
                <a:effectLst/>
                <a:latin typeface="Poppins" panose="00000500000000000000" pitchFamily="2" charset="0"/>
              </a:rPr>
              <a:t>Generic</a:t>
            </a:r>
          </a:p>
          <a:p>
            <a:pPr marL="0" indent="0">
              <a:buNone/>
            </a:pPr>
            <a:r>
              <a:rPr lang="en-GB" sz="2500" b="0" i="0" dirty="0">
                <a:effectLst/>
                <a:latin typeface="Poppins" panose="00000500000000000000" pitchFamily="2" charset="0"/>
              </a:rPr>
              <a:t>Selecting our generic 3 up fob product will allow you to have each set printed with the same design and information, providing a cost effective solution when looking to offer individual customers their own key fob.</a:t>
            </a:r>
          </a:p>
          <a:p>
            <a:pPr marL="0" indent="0">
              <a:buNone/>
            </a:pPr>
            <a:r>
              <a:rPr lang="en-GB" sz="2500" i="0" dirty="0">
                <a:effectLst/>
                <a:latin typeface="Poppins" panose="00000500000000000000" pitchFamily="2" charset="0"/>
              </a:rPr>
              <a:t>To make your life easier and save you time, you only need to design a single fob and our software will replicate that across the remaining fobs. You will of course see the 3 up fobs together in the preview and approval stage.</a:t>
            </a:r>
          </a:p>
          <a:p>
            <a:pPr marL="0" indent="0">
              <a:buNone/>
            </a:pPr>
            <a:r>
              <a:rPr lang="en-GB" sz="2500" b="0" i="0" dirty="0">
                <a:effectLst/>
                <a:latin typeface="Poppins" panose="00000500000000000000" pitchFamily="2" charset="0"/>
              </a:rPr>
              <a:t>Our 3 Up Fobs are manufactured to the same overall size of a regular credit card 85.6mm wide by 54mm high and snap into 3. This is quite a small canvas so please make sure all aspects of your design are visible and that you have allowed for a 1.1mm bleed on all edges.</a:t>
            </a:r>
          </a:p>
          <a:p>
            <a:pPr marL="0" indent="0">
              <a:buNone/>
            </a:pPr>
            <a:endParaRPr lang="en-GB" sz="2500" b="0" i="0" dirty="0">
              <a:effectLst/>
              <a:latin typeface="Poppins" panose="00000500000000000000" pitchFamily="2" charset="0"/>
            </a:endParaRPr>
          </a:p>
          <a:p>
            <a:pPr marL="0" indent="0">
              <a:buNone/>
            </a:pPr>
            <a:r>
              <a:rPr lang="en-GB" sz="2800" b="1" dirty="0">
                <a:latin typeface="Poppins" panose="00000500000000000000" pitchFamily="2" charset="0"/>
                <a:cs typeface="Poppins" panose="00000500000000000000" pitchFamily="2" charset="0"/>
              </a:rPr>
              <a:t>Available features:</a:t>
            </a:r>
          </a:p>
          <a:p>
            <a:r>
              <a:rPr lang="en-GB" sz="2500" dirty="0">
                <a:latin typeface="Poppins" panose="00000500000000000000" pitchFamily="2" charset="0"/>
                <a:cs typeface="Poppins" panose="00000500000000000000" pitchFamily="2" charset="0"/>
              </a:rPr>
              <a:t>Choice of finish </a:t>
            </a:r>
          </a:p>
          <a:p>
            <a:r>
              <a:rPr lang="en-GB" sz="2500" dirty="0">
                <a:latin typeface="Poppins" panose="00000500000000000000" pitchFamily="2" charset="0"/>
                <a:cs typeface="Poppins" panose="00000500000000000000" pitchFamily="2" charset="0"/>
              </a:rPr>
              <a:t>Choice of material</a:t>
            </a:r>
          </a:p>
          <a:p>
            <a:pPr marL="0" indent="0">
              <a:buNone/>
            </a:pPr>
            <a:r>
              <a:rPr lang="en-GB" sz="2800" b="1" dirty="0">
                <a:latin typeface="Poppins" panose="00000500000000000000" pitchFamily="2" charset="0"/>
                <a:cs typeface="Poppins" panose="00000500000000000000" pitchFamily="2" charset="0"/>
              </a:rPr>
              <a:t>Ideal for:</a:t>
            </a:r>
          </a:p>
          <a:p>
            <a:r>
              <a:rPr lang="en-GB" sz="2500" dirty="0">
                <a:latin typeface="Poppins" panose="00000500000000000000" pitchFamily="2" charset="0"/>
                <a:cs typeface="Poppins" panose="00000500000000000000" pitchFamily="2" charset="0"/>
              </a:rPr>
              <a:t>Loyalty or membership</a:t>
            </a:r>
          </a:p>
          <a:p>
            <a:r>
              <a:rPr lang="en-GB" sz="2500" b="0" i="0" dirty="0">
                <a:effectLst/>
                <a:latin typeface="Poppins" panose="00000500000000000000" pitchFamily="2" charset="0"/>
                <a:cs typeface="Poppins" panose="00000500000000000000" pitchFamily="2" charset="0"/>
              </a:rPr>
              <a:t>Handing to customers with contact information easily available.</a:t>
            </a:r>
          </a:p>
          <a:p>
            <a:pPr marL="0" indent="0">
              <a:buNone/>
            </a:pPr>
            <a:endParaRPr lang="en-GB" sz="1200" b="0" i="0" dirty="0">
              <a:effectLst/>
              <a:latin typeface="Poppins" panose="00000500000000000000" pitchFamily="2" charset="0"/>
            </a:endParaRPr>
          </a:p>
          <a:p>
            <a:pPr marL="0" indent="0">
              <a:buNone/>
            </a:pPr>
            <a:endParaRPr lang="en-GB" sz="1200" dirty="0"/>
          </a:p>
        </p:txBody>
      </p:sp>
      <p:sp>
        <p:nvSpPr>
          <p:cNvPr id="4" name="Content Placeholder 3">
            <a:extLst>
              <a:ext uri="{FF2B5EF4-FFF2-40B4-BE49-F238E27FC236}">
                <a16:creationId xmlns:a16="http://schemas.microsoft.com/office/drawing/2014/main" id="{7064600C-EE75-1779-F9B7-06426B351121}"/>
              </a:ext>
            </a:extLst>
          </p:cNvPr>
          <p:cNvSpPr>
            <a:spLocks noGrp="1"/>
          </p:cNvSpPr>
          <p:nvPr>
            <p:ph sz="half" idx="2"/>
          </p:nvPr>
        </p:nvSpPr>
        <p:spPr/>
        <p:txBody>
          <a:bodyPr>
            <a:normAutofit fontScale="40000" lnSpcReduction="20000"/>
          </a:bodyPr>
          <a:lstStyle/>
          <a:p>
            <a:pPr marL="0" indent="0">
              <a:buNone/>
            </a:pPr>
            <a:r>
              <a:rPr lang="en-GB" sz="5000" b="1" dirty="0">
                <a:latin typeface="Poppins" panose="00000500000000000000" pitchFamily="2" charset="0"/>
                <a:cs typeface="Poppins" panose="00000500000000000000" pitchFamily="2" charset="0"/>
              </a:rPr>
              <a:t>Variable Data</a:t>
            </a:r>
          </a:p>
          <a:p>
            <a:pPr marL="0" indent="0">
              <a:buNone/>
            </a:pPr>
            <a:r>
              <a:rPr lang="en-GB" sz="2500" b="0" i="0" dirty="0">
                <a:effectLst/>
                <a:latin typeface="Poppins" panose="00000500000000000000" pitchFamily="2" charset="0"/>
              </a:rPr>
              <a:t>Selecting our variable data 3 up fob product allows you to have each set printed with different information such as names, numbers or barcodes. Ideal for providing customers with a way to utilise the same scheme between family members</a:t>
            </a:r>
          </a:p>
          <a:p>
            <a:pPr marL="0" indent="0">
              <a:buNone/>
            </a:pPr>
            <a:endParaRPr lang="en-GB" sz="2500" b="1" dirty="0">
              <a:latin typeface="Poppins" panose="00000500000000000000" pitchFamily="2" charset="0"/>
              <a:cs typeface="Poppins" panose="00000500000000000000" pitchFamily="2" charset="0"/>
            </a:endParaRPr>
          </a:p>
          <a:p>
            <a:pPr marL="0" indent="0">
              <a:buNone/>
            </a:pPr>
            <a:r>
              <a:rPr lang="en-GB" sz="2800" b="1" dirty="0">
                <a:latin typeface="Poppins" panose="00000500000000000000" pitchFamily="2" charset="0"/>
                <a:cs typeface="Poppins" panose="00000500000000000000" pitchFamily="2" charset="0"/>
              </a:rPr>
              <a:t>Available features:</a:t>
            </a:r>
          </a:p>
          <a:p>
            <a:r>
              <a:rPr lang="en-GB" sz="2500" dirty="0">
                <a:latin typeface="Poppins" panose="00000500000000000000" pitchFamily="2" charset="0"/>
                <a:cs typeface="Poppins" panose="00000500000000000000" pitchFamily="2" charset="0"/>
              </a:rPr>
              <a:t>Choice of finish </a:t>
            </a:r>
          </a:p>
          <a:p>
            <a:r>
              <a:rPr lang="en-GB" sz="2500" dirty="0">
                <a:latin typeface="Poppins" panose="00000500000000000000" pitchFamily="2" charset="0"/>
                <a:cs typeface="Poppins" panose="00000500000000000000" pitchFamily="2" charset="0"/>
              </a:rPr>
              <a:t>Choice of material</a:t>
            </a:r>
          </a:p>
          <a:p>
            <a:r>
              <a:rPr lang="en-GB" sz="2500" dirty="0">
                <a:latin typeface="Poppins" panose="00000500000000000000" pitchFamily="2" charset="0"/>
                <a:cs typeface="Poppins" panose="00000500000000000000" pitchFamily="2" charset="0"/>
              </a:rPr>
              <a:t>Selection of barcodes</a:t>
            </a:r>
          </a:p>
          <a:p>
            <a:pPr marL="0" indent="0">
              <a:buNone/>
            </a:pPr>
            <a:r>
              <a:rPr lang="en-GB" sz="2800" b="1" dirty="0">
                <a:latin typeface="Poppins" panose="00000500000000000000" pitchFamily="2" charset="0"/>
                <a:cs typeface="Poppins" panose="00000500000000000000" pitchFamily="2" charset="0"/>
              </a:rPr>
              <a:t>Ideal for:</a:t>
            </a:r>
          </a:p>
          <a:p>
            <a:r>
              <a:rPr lang="en-GB" sz="2500" dirty="0">
                <a:latin typeface="Poppins" panose="00000500000000000000" pitchFamily="2" charset="0"/>
                <a:cs typeface="Poppins" panose="00000500000000000000" pitchFamily="2" charset="0"/>
              </a:rPr>
              <a:t>Loyalty or membership</a:t>
            </a:r>
          </a:p>
          <a:p>
            <a:r>
              <a:rPr lang="en-GB" sz="2500" dirty="0">
                <a:latin typeface="Poppins" panose="00000500000000000000" pitchFamily="2" charset="0"/>
                <a:cs typeface="Poppins" panose="00000500000000000000" pitchFamily="2" charset="0"/>
              </a:rPr>
              <a:t>Access fobs </a:t>
            </a:r>
          </a:p>
          <a:p>
            <a:pPr marL="0" indent="0">
              <a:buNone/>
            </a:pPr>
            <a:endParaRPr lang="en-GB" b="1" dirty="0">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782899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F050F-231A-C338-0036-24214C43D3EB}"/>
              </a:ext>
            </a:extLst>
          </p:cNvPr>
          <p:cNvSpPr>
            <a:spLocks noGrp="1"/>
          </p:cNvSpPr>
          <p:nvPr>
            <p:ph type="title"/>
          </p:nvPr>
        </p:nvSpPr>
        <p:spPr/>
        <p:txBody>
          <a:bodyPr/>
          <a:lstStyle/>
          <a:p>
            <a:r>
              <a:rPr lang="en-GB" b="1" dirty="0">
                <a:solidFill>
                  <a:schemeClr val="bg1"/>
                </a:solidFill>
                <a:latin typeface="Poppins" panose="00000500000000000000" pitchFamily="2" charset="0"/>
                <a:cs typeface="Poppins" panose="00000500000000000000" pitchFamily="2" charset="0"/>
              </a:rPr>
              <a:t>Card &amp; Fob</a:t>
            </a:r>
          </a:p>
        </p:txBody>
      </p:sp>
      <p:sp>
        <p:nvSpPr>
          <p:cNvPr id="3" name="Content Placeholder 2">
            <a:extLst>
              <a:ext uri="{FF2B5EF4-FFF2-40B4-BE49-F238E27FC236}">
                <a16:creationId xmlns:a16="http://schemas.microsoft.com/office/drawing/2014/main" id="{292B03FC-9E6C-3E3C-FFDD-F2D956A1E28C}"/>
              </a:ext>
            </a:extLst>
          </p:cNvPr>
          <p:cNvSpPr>
            <a:spLocks noGrp="1"/>
          </p:cNvSpPr>
          <p:nvPr>
            <p:ph sz="half" idx="1"/>
          </p:nvPr>
        </p:nvSpPr>
        <p:spPr/>
        <p:txBody>
          <a:bodyPr>
            <a:normAutofit/>
          </a:bodyPr>
          <a:lstStyle/>
          <a:p>
            <a:pPr marL="0" indent="0">
              <a:buNone/>
            </a:pPr>
            <a:r>
              <a:rPr lang="en-GB" b="1" i="0" dirty="0">
                <a:effectLst/>
                <a:latin typeface="Poppins" panose="00000500000000000000" pitchFamily="2" charset="0"/>
              </a:rPr>
              <a:t>Generic</a:t>
            </a:r>
          </a:p>
          <a:p>
            <a:pPr marL="0" indent="0" algn="l" fontAlgn="base">
              <a:buNone/>
            </a:pPr>
            <a:r>
              <a:rPr lang="en-GB" sz="1100" dirty="0">
                <a:latin typeface="Poppins" panose="00000500000000000000" pitchFamily="2" charset="0"/>
              </a:rPr>
              <a:t>S</a:t>
            </a:r>
            <a:r>
              <a:rPr lang="en-GB" sz="1100" b="0" i="0" dirty="0">
                <a:effectLst/>
                <a:latin typeface="Poppins" panose="00000500000000000000" pitchFamily="2" charset="0"/>
              </a:rPr>
              <a:t>imply a standard plastic card with a fob attached to the end, allowing additional convenience to the customer. </a:t>
            </a:r>
          </a:p>
          <a:p>
            <a:pPr marL="0" indent="0" algn="l" fontAlgn="base">
              <a:buNone/>
            </a:pPr>
            <a:r>
              <a:rPr lang="en-GB" sz="1100" b="0" i="0" dirty="0">
                <a:effectLst/>
                <a:latin typeface="Poppins" panose="00000500000000000000" pitchFamily="2" charset="0"/>
              </a:rPr>
              <a:t>Our generic card and fob product enables you to upload and design your product so that each one is identical.</a:t>
            </a:r>
          </a:p>
          <a:p>
            <a:pPr marL="0" indent="0" algn="l" fontAlgn="base">
              <a:buNone/>
            </a:pPr>
            <a:r>
              <a:rPr lang="en-GB" sz="1100" b="0" i="0" dirty="0">
                <a:effectLst/>
                <a:latin typeface="Poppins" panose="00000500000000000000" pitchFamily="2" charset="0"/>
              </a:rPr>
              <a:t>Our card and fobs are 114.2mm wide by 54mm high. As this is quite a small canvas please make sure all aspects of your design are visible and that you have allowed for a 1.1mm bleed on all edges.</a:t>
            </a:r>
            <a:br>
              <a:rPr lang="en-GB" sz="1100" dirty="0"/>
            </a:br>
            <a:endParaRPr lang="en-GB" sz="1100" b="0" i="0" dirty="0">
              <a:effectLst/>
              <a:latin typeface="Poppins" panose="00000500000000000000" pitchFamily="2" charset="0"/>
            </a:endParaRPr>
          </a:p>
          <a:p>
            <a:pPr marL="0" indent="0">
              <a:buNone/>
            </a:pPr>
            <a:r>
              <a:rPr lang="en-GB" sz="1100" b="1" dirty="0">
                <a:latin typeface="Poppins" panose="00000500000000000000" pitchFamily="2" charset="0"/>
                <a:cs typeface="Poppins" panose="00000500000000000000" pitchFamily="2" charset="0"/>
              </a:rPr>
              <a:t>Available features:</a:t>
            </a:r>
          </a:p>
          <a:p>
            <a:r>
              <a:rPr lang="en-GB" sz="1100" dirty="0">
                <a:latin typeface="Poppins" panose="00000500000000000000" pitchFamily="2" charset="0"/>
                <a:cs typeface="Poppins" panose="00000500000000000000" pitchFamily="2" charset="0"/>
              </a:rPr>
              <a:t>Choice of finish </a:t>
            </a:r>
          </a:p>
          <a:p>
            <a:r>
              <a:rPr lang="en-GB" sz="1100" dirty="0">
                <a:latin typeface="Poppins" panose="00000500000000000000" pitchFamily="2" charset="0"/>
                <a:cs typeface="Poppins" panose="00000500000000000000" pitchFamily="2" charset="0"/>
              </a:rPr>
              <a:t>Choice of material</a:t>
            </a:r>
          </a:p>
          <a:p>
            <a:pPr marL="0" indent="0">
              <a:buNone/>
            </a:pPr>
            <a:r>
              <a:rPr lang="en-GB" sz="1100" b="1" dirty="0">
                <a:latin typeface="Poppins" panose="00000500000000000000" pitchFamily="2" charset="0"/>
                <a:cs typeface="Poppins" panose="00000500000000000000" pitchFamily="2" charset="0"/>
              </a:rPr>
              <a:t>Ideal for:</a:t>
            </a:r>
          </a:p>
          <a:p>
            <a:r>
              <a:rPr lang="en-GB" sz="1100" dirty="0">
                <a:latin typeface="Poppins" panose="00000500000000000000" pitchFamily="2" charset="0"/>
                <a:cs typeface="Poppins" panose="00000500000000000000" pitchFamily="2" charset="0"/>
              </a:rPr>
              <a:t>Loyalty or membership</a:t>
            </a:r>
          </a:p>
          <a:p>
            <a:r>
              <a:rPr lang="en-GB" sz="1100" dirty="0">
                <a:latin typeface="Poppins" panose="00000500000000000000" pitchFamily="2" charset="0"/>
                <a:cs typeface="Poppins" panose="00000500000000000000" pitchFamily="2" charset="0"/>
              </a:rPr>
              <a:t>Business cards</a:t>
            </a:r>
          </a:p>
          <a:p>
            <a:pPr marL="0" indent="0">
              <a:buNone/>
            </a:pPr>
            <a:endParaRPr lang="en-GB" dirty="0"/>
          </a:p>
        </p:txBody>
      </p:sp>
      <p:sp>
        <p:nvSpPr>
          <p:cNvPr id="4" name="Content Placeholder 3">
            <a:extLst>
              <a:ext uri="{FF2B5EF4-FFF2-40B4-BE49-F238E27FC236}">
                <a16:creationId xmlns:a16="http://schemas.microsoft.com/office/drawing/2014/main" id="{6611E57C-43B3-1EFF-3166-962DE778C876}"/>
              </a:ext>
            </a:extLst>
          </p:cNvPr>
          <p:cNvSpPr>
            <a:spLocks noGrp="1"/>
          </p:cNvSpPr>
          <p:nvPr>
            <p:ph sz="half" idx="2"/>
          </p:nvPr>
        </p:nvSpPr>
        <p:spPr/>
        <p:txBody>
          <a:bodyPr>
            <a:normAutofit/>
          </a:bodyPr>
          <a:lstStyle/>
          <a:p>
            <a:pPr marL="0" indent="0">
              <a:buNone/>
            </a:pPr>
            <a:r>
              <a:rPr lang="en-GB" b="1" dirty="0">
                <a:latin typeface="Poppins" panose="00000500000000000000" pitchFamily="2" charset="0"/>
                <a:cs typeface="Poppins" panose="00000500000000000000" pitchFamily="2" charset="0"/>
              </a:rPr>
              <a:t>Variable Data</a:t>
            </a:r>
          </a:p>
          <a:p>
            <a:pPr marL="0" indent="0">
              <a:buNone/>
            </a:pPr>
            <a:r>
              <a:rPr lang="en-GB" sz="1100" b="0" i="0" dirty="0">
                <a:effectLst/>
                <a:latin typeface="Poppins" panose="00000500000000000000" pitchFamily="2" charset="0"/>
              </a:rPr>
              <a:t>Adding names, numbers, signature panels or other pertinent information to your cards, as well as the option to enhance the functionality through the addition of barcodes can set your brand apart from your competitors. </a:t>
            </a:r>
          </a:p>
          <a:p>
            <a:pPr marL="0" indent="0">
              <a:buNone/>
            </a:pPr>
            <a:r>
              <a:rPr lang="en-GB" sz="1100" b="0" i="0" dirty="0">
                <a:effectLst/>
                <a:latin typeface="Poppins" panose="00000500000000000000" pitchFamily="2" charset="0"/>
              </a:rPr>
              <a:t>Simply upload your data in a .CSV format and apply it direct to your design ensuring your cards are truly unique to your business.</a:t>
            </a:r>
          </a:p>
          <a:p>
            <a:pPr marL="0" indent="0">
              <a:buNone/>
            </a:pPr>
            <a:endParaRPr lang="en-GB" sz="1100" b="1" dirty="0">
              <a:latin typeface="Poppins" panose="00000500000000000000" pitchFamily="2" charset="0"/>
              <a:cs typeface="Poppins" panose="00000500000000000000" pitchFamily="2" charset="0"/>
            </a:endParaRPr>
          </a:p>
          <a:p>
            <a:pPr marL="0" indent="0">
              <a:buNone/>
            </a:pPr>
            <a:r>
              <a:rPr lang="en-GB" sz="1100" b="1" dirty="0">
                <a:latin typeface="Poppins" panose="00000500000000000000" pitchFamily="2" charset="0"/>
                <a:cs typeface="Poppins" panose="00000500000000000000" pitchFamily="2" charset="0"/>
              </a:rPr>
              <a:t>Available features:</a:t>
            </a:r>
          </a:p>
          <a:p>
            <a:r>
              <a:rPr lang="en-GB" sz="1100" dirty="0">
                <a:latin typeface="Poppins" panose="00000500000000000000" pitchFamily="2" charset="0"/>
                <a:cs typeface="Poppins" panose="00000500000000000000" pitchFamily="2" charset="0"/>
              </a:rPr>
              <a:t>Choice of finish </a:t>
            </a:r>
          </a:p>
          <a:p>
            <a:r>
              <a:rPr lang="en-GB" sz="1100" dirty="0">
                <a:latin typeface="Poppins" panose="00000500000000000000" pitchFamily="2" charset="0"/>
                <a:cs typeface="Poppins" panose="00000500000000000000" pitchFamily="2" charset="0"/>
              </a:rPr>
              <a:t>Choice of material</a:t>
            </a:r>
          </a:p>
          <a:p>
            <a:r>
              <a:rPr lang="en-GB" sz="1100" dirty="0">
                <a:latin typeface="Poppins" panose="00000500000000000000" pitchFamily="2" charset="0"/>
                <a:cs typeface="Poppins" panose="00000500000000000000" pitchFamily="2" charset="0"/>
              </a:rPr>
              <a:t>Selection of barcodes</a:t>
            </a:r>
          </a:p>
          <a:p>
            <a:pPr marL="0" indent="0">
              <a:buNone/>
            </a:pPr>
            <a:r>
              <a:rPr lang="en-GB" sz="1100" b="1" dirty="0">
                <a:latin typeface="Poppins" panose="00000500000000000000" pitchFamily="2" charset="0"/>
                <a:cs typeface="Poppins" panose="00000500000000000000" pitchFamily="2" charset="0"/>
              </a:rPr>
              <a:t>Ideal for:</a:t>
            </a:r>
          </a:p>
          <a:p>
            <a:r>
              <a:rPr lang="en-GB" sz="1100" dirty="0">
                <a:latin typeface="Poppins" panose="00000500000000000000" pitchFamily="2" charset="0"/>
                <a:cs typeface="Poppins" panose="00000500000000000000" pitchFamily="2" charset="0"/>
              </a:rPr>
              <a:t>Loyalty or membership</a:t>
            </a:r>
          </a:p>
          <a:p>
            <a:endParaRPr lang="en-GB" dirty="0"/>
          </a:p>
        </p:txBody>
      </p:sp>
    </p:spTree>
    <p:extLst>
      <p:ext uri="{BB962C8B-B14F-4D97-AF65-F5344CB8AC3E}">
        <p14:creationId xmlns:p14="http://schemas.microsoft.com/office/powerpoint/2010/main" val="1572512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1A84A-C7FA-B7AE-E731-50E635777675}"/>
              </a:ext>
            </a:extLst>
          </p:cNvPr>
          <p:cNvSpPr>
            <a:spLocks noGrp="1"/>
          </p:cNvSpPr>
          <p:nvPr>
            <p:ph type="title"/>
          </p:nvPr>
        </p:nvSpPr>
        <p:spPr/>
        <p:txBody>
          <a:bodyPr/>
          <a:lstStyle/>
          <a:p>
            <a:r>
              <a:rPr lang="en-GB" b="1" dirty="0">
                <a:solidFill>
                  <a:schemeClr val="bg1"/>
                </a:solidFill>
                <a:latin typeface="Poppins" panose="00000500000000000000" pitchFamily="2" charset="0"/>
                <a:cs typeface="Poppins" panose="00000500000000000000" pitchFamily="2" charset="0"/>
              </a:rPr>
              <a:t>Photo ID Cards</a:t>
            </a:r>
          </a:p>
        </p:txBody>
      </p:sp>
      <p:sp>
        <p:nvSpPr>
          <p:cNvPr id="3" name="Content Placeholder 2">
            <a:extLst>
              <a:ext uri="{FF2B5EF4-FFF2-40B4-BE49-F238E27FC236}">
                <a16:creationId xmlns:a16="http://schemas.microsoft.com/office/drawing/2014/main" id="{E09A3799-84CE-AFBF-4BF3-E1E1C86013B6}"/>
              </a:ext>
            </a:extLst>
          </p:cNvPr>
          <p:cNvSpPr>
            <a:spLocks noGrp="1"/>
          </p:cNvSpPr>
          <p:nvPr>
            <p:ph idx="1"/>
          </p:nvPr>
        </p:nvSpPr>
        <p:spPr/>
        <p:txBody>
          <a:bodyPr>
            <a:normAutofit/>
          </a:bodyPr>
          <a:lstStyle/>
          <a:p>
            <a:pPr marL="0" indent="0" algn="l" fontAlgn="base">
              <a:buNone/>
            </a:pPr>
            <a:r>
              <a:rPr lang="en-GB" sz="1400" b="0" i="0" dirty="0">
                <a:effectLst/>
                <a:latin typeface="Poppins" panose="00000500000000000000" pitchFamily="2" charset="0"/>
              </a:rPr>
              <a:t>Photo ID cards provide fast, secure and effective verification of an individual's identity. Once you have designed and purchased your cards, we will print the photos onto the ID cards in the same print pass as the complete card graphic design, which can also include additional information such as individual names, issue dates, membership number etc.</a:t>
            </a:r>
          </a:p>
          <a:p>
            <a:pPr marL="0" indent="0" algn="l" fontAlgn="base">
              <a:buNone/>
            </a:pPr>
            <a:r>
              <a:rPr lang="en-GB" sz="1400" b="0" i="0" dirty="0">
                <a:effectLst/>
                <a:latin typeface="Poppins" panose="00000500000000000000" pitchFamily="2" charset="0"/>
              </a:rPr>
              <a:t>You can decide between a matt or gloss finish and whether you need a signature panel and then simply choose from a selection of pre-designed popular layouts. All these designs can then be customised further to suit your individual scheme.</a:t>
            </a:r>
            <a:br>
              <a:rPr lang="en-GB" sz="1400" b="0" i="0" dirty="0">
                <a:effectLst/>
                <a:latin typeface="Poppins" panose="00000500000000000000" pitchFamily="2" charset="0"/>
              </a:rPr>
            </a:br>
            <a:br>
              <a:rPr lang="en-GB" sz="1400" b="0" i="0" dirty="0">
                <a:effectLst/>
                <a:latin typeface="Poppins" panose="00000500000000000000" pitchFamily="2" charset="0"/>
              </a:rPr>
            </a:br>
            <a:r>
              <a:rPr lang="en-GB" sz="1400" b="0" i="0" dirty="0">
                <a:effectLst/>
                <a:latin typeface="Poppins" panose="00000500000000000000" pitchFamily="2" charset="0"/>
              </a:rPr>
              <a:t>We support the Metropolitan Police initiative to prevent the sales of equipment for illegal purposes and any suspicious orders will be shared with law enforcement.</a:t>
            </a:r>
          </a:p>
          <a:p>
            <a:pPr marL="0" indent="0" algn="l" fontAlgn="base">
              <a:buNone/>
            </a:pPr>
            <a:r>
              <a:rPr lang="en-GB" sz="1400" b="0" i="0" dirty="0">
                <a:effectLst/>
                <a:latin typeface="Poppins" panose="00000500000000000000" pitchFamily="2" charset="0"/>
              </a:rPr>
              <a:t>Our photo ID cards are the size of a regular credit card. 85.6mm wide by 54mm high. This is quite a small canvas so please make sure all aspects of your design are visible and that you have allowed for a 1.1mm bleed on all edges.</a:t>
            </a:r>
          </a:p>
          <a:p>
            <a:pPr marL="0" indent="0">
              <a:buNone/>
            </a:pPr>
            <a:endParaRPr lang="en-GB" dirty="0"/>
          </a:p>
        </p:txBody>
      </p:sp>
    </p:spTree>
    <p:extLst>
      <p:ext uri="{BB962C8B-B14F-4D97-AF65-F5344CB8AC3E}">
        <p14:creationId xmlns:p14="http://schemas.microsoft.com/office/powerpoint/2010/main" val="677369235"/>
      </p:ext>
    </p:extLst>
  </p:cSld>
  <p:clrMapOvr>
    <a:masterClrMapping/>
  </p:clrMapOvr>
</p:sld>
</file>

<file path=ppt/theme/theme1.xml><?xml version="1.0" encoding="utf-8"?>
<a:theme xmlns:a="http://schemas.openxmlformats.org/drawingml/2006/main" name="FadeVTI">
  <a:themeElements>
    <a:clrScheme name="gradient">
      <a:dk1>
        <a:sysClr val="windowText" lastClr="000000"/>
      </a:dk1>
      <a:lt1>
        <a:sysClr val="window" lastClr="FFFFFF"/>
      </a:lt1>
      <a:dk2>
        <a:srgbClr val="203040"/>
      </a:dk2>
      <a:lt2>
        <a:srgbClr val="ECF0F0"/>
      </a:lt2>
      <a:accent1>
        <a:srgbClr val="00BAC8"/>
      </a:accent1>
      <a:accent2>
        <a:srgbClr val="794DFF"/>
      </a:accent2>
      <a:accent3>
        <a:srgbClr val="00D17D"/>
      </a:accent3>
      <a:accent4>
        <a:srgbClr val="E69500"/>
      </a:accent4>
      <a:accent5>
        <a:srgbClr val="FE5D21"/>
      </a:accent5>
      <a:accent6>
        <a:srgbClr val="DA2A69"/>
      </a:accent6>
      <a:hlink>
        <a:srgbClr val="3E8FF1"/>
      </a:hlink>
      <a:folHlink>
        <a:srgbClr val="939393"/>
      </a:folHlink>
    </a:clrScheme>
    <a:fontScheme name="Custom 49">
      <a:majorFont>
        <a:latin typeface="Aharoni"/>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deVTI" id="{1194088A-B135-4437-9FD8-7466BBC13A13}" vid="{B787DE2F-1995-45D8-A8E2-6B5CC521AC55}"/>
    </a:ext>
  </a:extLst>
</a:theme>
</file>

<file path=docProps/app.xml><?xml version="1.0" encoding="utf-8"?>
<Properties xmlns="http://schemas.openxmlformats.org/officeDocument/2006/extended-properties" xmlns:vt="http://schemas.openxmlformats.org/officeDocument/2006/docPropsVTypes">
  <TotalTime>2600</TotalTime>
  <Words>1216</Words>
  <Application>Microsoft Office PowerPoint</Application>
  <PresentationFormat>Widescreen</PresentationFormat>
  <Paragraphs>146</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Aharoni</vt:lpstr>
      <vt:lpstr>Arial</vt:lpstr>
      <vt:lpstr>Avenir Next LT Pro</vt:lpstr>
      <vt:lpstr>Poppins</vt:lpstr>
      <vt:lpstr>FadeVTI</vt:lpstr>
      <vt:lpstr>Which card type?</vt:lpstr>
      <vt:lpstr>Standard Cards </vt:lpstr>
      <vt:lpstr>Hotel Key Cards</vt:lpstr>
      <vt:lpstr>Smart Cards</vt:lpstr>
      <vt:lpstr>Shield Cards</vt:lpstr>
      <vt:lpstr>Fobs </vt:lpstr>
      <vt:lpstr>Card &amp; Fob</vt:lpstr>
      <vt:lpstr>Photo ID Cards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Which card type?</dc:title>
  <dc:creator>Kathryn Barwick</dc:creator>
  <cp:lastModifiedBy>Kathryn Barwick</cp:lastModifiedBy>
  <cp:revision>22</cp:revision>
  <dcterms:created xsi:type="dcterms:W3CDTF">2024-01-03T11:31:08Z</dcterms:created>
  <dcterms:modified xsi:type="dcterms:W3CDTF">2024-01-23T11:46:20Z</dcterms:modified>
</cp:coreProperties>
</file>